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grandir Wide" charset="1" panose="00000505000000000000"/>
      <p:regular r:id="rId10"/>
    </p:embeddedFont>
    <p:embeddedFont>
      <p:font typeface="Agrandir Wide Bold" charset="1" panose="00000805000000000000"/>
      <p:regular r:id="rId11"/>
    </p:embeddedFont>
    <p:embeddedFont>
      <p:font typeface="Agrandir Wide Italics" charset="1" panose="00000505000000000000"/>
      <p:regular r:id="rId12"/>
    </p:embeddedFont>
    <p:embeddedFont>
      <p:font typeface="Agrandir Wide Bold Italics" charset="1" panose="00000805000000000000"/>
      <p:regular r:id="rId13"/>
    </p:embeddedFont>
    <p:embeddedFont>
      <p:font typeface="Agrandir Wide Thin" charset="1" panose="00000205000000000000"/>
      <p:regular r:id="rId14"/>
    </p:embeddedFont>
    <p:embeddedFont>
      <p:font typeface="Agrandir Wide Thin Italics" charset="1" panose="00000205000000000000"/>
      <p:regular r:id="rId15"/>
    </p:embeddedFont>
    <p:embeddedFont>
      <p:font typeface="Agrandir Wide Medium" charset="1" panose="00000605000000000000"/>
      <p:regular r:id="rId16"/>
    </p:embeddedFont>
    <p:embeddedFont>
      <p:font typeface="Agrandir Wide Medium Italics" charset="1" panose="00000605000000000000"/>
      <p:regular r:id="rId17"/>
    </p:embeddedFont>
    <p:embeddedFont>
      <p:font typeface="Agrandir Wide Ultra-Bold" charset="1" panose="00000905000000000000"/>
      <p:regular r:id="rId18"/>
    </p:embeddedFont>
    <p:embeddedFont>
      <p:font typeface="Agrandir Wide Ultra-Bold Italics" charset="1" panose="00000905000000000000"/>
      <p:regular r:id="rId19"/>
    </p:embeddedFont>
    <p:embeddedFont>
      <p:font typeface="Agrandir Wide Heavy" charset="1" panose="00000A05000000000000"/>
      <p:regular r:id="rId20"/>
    </p:embeddedFont>
    <p:embeddedFont>
      <p:font typeface="Agrandir Wide Heavy Italics" charset="1" panose="00000A05000000000000"/>
      <p:regular r:id="rId21"/>
    </p:embeddedFont>
    <p:embeddedFont>
      <p:font typeface="Nunito" charset="1" panose="00000000000000000000"/>
      <p:regular r:id="rId22"/>
    </p:embeddedFont>
    <p:embeddedFont>
      <p:font typeface="Nunito Bold" charset="1" panose="00000000000000000000"/>
      <p:regular r:id="rId23"/>
    </p:embeddedFont>
    <p:embeddedFont>
      <p:font typeface="Nunito Italics" charset="1" panose="00000000000000000000"/>
      <p:regular r:id="rId24"/>
    </p:embeddedFont>
    <p:embeddedFont>
      <p:font typeface="Nunito Bold Italics" charset="1" panose="00000000000000000000"/>
      <p:regular r:id="rId25"/>
    </p:embeddedFont>
    <p:embeddedFont>
      <p:font typeface="Nunito Extra-Light" charset="1" panose="00000000000000000000"/>
      <p:regular r:id="rId26"/>
    </p:embeddedFont>
    <p:embeddedFont>
      <p:font typeface="Nunito Extra-Light Italics" charset="1" panose="00000000000000000000"/>
      <p:regular r:id="rId27"/>
    </p:embeddedFont>
    <p:embeddedFont>
      <p:font typeface="Nunito Light" charset="1" panose="00000000000000000000"/>
      <p:regular r:id="rId28"/>
    </p:embeddedFont>
    <p:embeddedFont>
      <p:font typeface="Nunito Light Italics" charset="1" panose="00000000000000000000"/>
      <p:regular r:id="rId29"/>
    </p:embeddedFont>
    <p:embeddedFont>
      <p:font typeface="Nunito Medium" charset="1" panose="00000000000000000000"/>
      <p:regular r:id="rId30"/>
    </p:embeddedFont>
    <p:embeddedFont>
      <p:font typeface="Nunito Medium Italics" charset="1" panose="00000000000000000000"/>
      <p:regular r:id="rId31"/>
    </p:embeddedFont>
    <p:embeddedFont>
      <p:font typeface="Nunito Semi-Bold" charset="1" panose="00000000000000000000"/>
      <p:regular r:id="rId32"/>
    </p:embeddedFont>
    <p:embeddedFont>
      <p:font typeface="Nunito Semi-Bold Italics" charset="1" panose="00000000000000000000"/>
      <p:regular r:id="rId33"/>
    </p:embeddedFont>
    <p:embeddedFont>
      <p:font typeface="Nunito Ultra-Bold" charset="1" panose="00000000000000000000"/>
      <p:regular r:id="rId34"/>
    </p:embeddedFont>
    <p:embeddedFont>
      <p:font typeface="Nunito Ultra-Bold Italics" charset="1" panose="00000000000000000000"/>
      <p:regular r:id="rId35"/>
    </p:embeddedFont>
    <p:embeddedFont>
      <p:font typeface="Nunito Heavy" charset="1" panose="00000000000000000000"/>
      <p:regular r:id="rId36"/>
    </p:embeddedFont>
    <p:embeddedFont>
      <p:font typeface="Nunito Heavy Italics" charset="1" panose="00000000000000000000"/>
      <p:regular r:id="rId37"/>
    </p:embeddedFont>
    <p:embeddedFont>
      <p:font typeface="Muli" charset="1" panose="00000500000000000000"/>
      <p:regular r:id="rId38"/>
    </p:embeddedFont>
    <p:embeddedFont>
      <p:font typeface="Muli Bold" charset="1" panose="00000800000000000000"/>
      <p:regular r:id="rId39"/>
    </p:embeddedFont>
    <p:embeddedFont>
      <p:font typeface="Muli Italics" charset="1" panose="00000500000000000000"/>
      <p:regular r:id="rId40"/>
    </p:embeddedFont>
    <p:embeddedFont>
      <p:font typeface="Muli Bold Italics" charset="1" panose="00000800000000000000"/>
      <p:regular r:id="rId41"/>
    </p:embeddedFont>
    <p:embeddedFont>
      <p:font typeface="Muli Extra-Light" charset="1" panose="00000300000000000000"/>
      <p:regular r:id="rId42"/>
    </p:embeddedFont>
    <p:embeddedFont>
      <p:font typeface="Muli Extra-Light Italics" charset="1" panose="00000300000000000000"/>
      <p:regular r:id="rId43"/>
    </p:embeddedFont>
    <p:embeddedFont>
      <p:font typeface="Muli Light" charset="1" panose="00000400000000000000"/>
      <p:regular r:id="rId44"/>
    </p:embeddedFont>
    <p:embeddedFont>
      <p:font typeface="Muli Light Italics" charset="1" panose="00000400000000000000"/>
      <p:regular r:id="rId45"/>
    </p:embeddedFont>
    <p:embeddedFont>
      <p:font typeface="Muli Semi-Bold" charset="1" panose="00000700000000000000"/>
      <p:regular r:id="rId46"/>
    </p:embeddedFont>
    <p:embeddedFont>
      <p:font typeface="Muli Semi-Bold Italics" charset="1" panose="00000700000000000000"/>
      <p:regular r:id="rId47"/>
    </p:embeddedFont>
    <p:embeddedFont>
      <p:font typeface="Muli Ultra-Bold" charset="1" panose="00000900000000000000"/>
      <p:regular r:id="rId48"/>
    </p:embeddedFont>
    <p:embeddedFont>
      <p:font typeface="Muli Ultra-Bold Italics" charset="1" panose="00000900000000000000"/>
      <p:regular r:id="rId49"/>
    </p:embeddedFont>
    <p:embeddedFont>
      <p:font typeface="Muli Heavy" charset="1" panose="00000A00000000000000"/>
      <p:regular r:id="rId50"/>
    </p:embeddedFont>
    <p:embeddedFont>
      <p:font typeface="Muli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18.jpeg" Type="http://schemas.openxmlformats.org/officeDocument/2006/relationships/image"/><Relationship Id="rId3" Target="../media/image19.png" Type="http://schemas.openxmlformats.org/officeDocument/2006/relationships/image"/><Relationship Id="rId4" Target="../media/image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7.png" Type="http://schemas.openxmlformats.org/officeDocument/2006/relationships/image"/><Relationship Id="rId9" Target="../media/image3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VAGDGBD46VY.mp4" Type="http://schemas.openxmlformats.org/officeDocument/2006/relationships/video"/><Relationship Id="rId4" Target="../media/VAGDGBD46VY.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2ACB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79577" cy="331957"/>
          </a:xfrm>
          <a:custGeom>
            <a:avLst/>
            <a:gdLst/>
            <a:ahLst/>
            <a:cxnLst/>
            <a:rect r="r" b="b" t="t" l="l"/>
            <a:pathLst>
              <a:path h="331957" w="379577">
                <a:moveTo>
                  <a:pt x="0" y="0"/>
                </a:moveTo>
                <a:lnTo>
                  <a:pt x="379577" y="0"/>
                </a:lnTo>
                <a:lnTo>
                  <a:pt x="379577" y="331957"/>
                </a:lnTo>
                <a:lnTo>
                  <a:pt x="0" y="331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695157"/>
            <a:ext cx="10957609" cy="4896686"/>
            <a:chOff x="0" y="0"/>
            <a:chExt cx="14610145" cy="6528915"/>
          </a:xfrm>
        </p:grpSpPr>
        <p:sp>
          <p:nvSpPr>
            <p:cNvPr name="TextBox 4" id="4"/>
            <p:cNvSpPr txBox="true"/>
            <p:nvPr/>
          </p:nvSpPr>
          <p:spPr>
            <a:xfrm rot="0">
              <a:off x="0" y="-104775"/>
              <a:ext cx="14610145" cy="5631830"/>
            </a:xfrm>
            <a:prstGeom prst="rect">
              <a:avLst/>
            </a:prstGeom>
          </p:spPr>
          <p:txBody>
            <a:bodyPr anchor="t" rtlCol="false" tIns="0" lIns="0" bIns="0" rIns="0">
              <a:spAutoFit/>
            </a:bodyPr>
            <a:lstStyle/>
            <a:p>
              <a:pPr>
                <a:lnSpc>
                  <a:spcPts val="10200"/>
                </a:lnSpc>
              </a:pPr>
              <a:r>
                <a:rPr lang="en-US" sz="10200">
                  <a:solidFill>
                    <a:srgbClr val="FFFFFF"/>
                  </a:solidFill>
                  <a:latin typeface="Agrandir Wide Heavy"/>
                </a:rPr>
                <a:t>YOUTUBE VIDEO DATA ANALYTICS</a:t>
              </a:r>
            </a:p>
          </p:txBody>
        </p:sp>
        <p:sp>
          <p:nvSpPr>
            <p:cNvPr name="TextBox 5" id="5"/>
            <p:cNvSpPr txBox="true"/>
            <p:nvPr/>
          </p:nvSpPr>
          <p:spPr>
            <a:xfrm rot="0">
              <a:off x="0" y="5840363"/>
              <a:ext cx="14610145" cy="688552"/>
            </a:xfrm>
            <a:prstGeom prst="rect">
              <a:avLst/>
            </a:prstGeom>
          </p:spPr>
          <p:txBody>
            <a:bodyPr anchor="t" rtlCol="false" tIns="0" lIns="0" bIns="0" rIns="0">
              <a:spAutoFit/>
            </a:bodyPr>
            <a:lstStyle/>
            <a:p>
              <a:pPr>
                <a:lnSpc>
                  <a:spcPts val="4480"/>
                </a:lnSpc>
              </a:pPr>
              <a:r>
                <a:rPr lang="en-US" sz="3200">
                  <a:solidFill>
                    <a:srgbClr val="FFFFFF"/>
                  </a:solidFill>
                  <a:latin typeface="Muli Bold"/>
                </a:rPr>
                <a:t>Group 12:  Monica, Bhumika, Swathi, Bharath</a:t>
              </a:r>
            </a:p>
          </p:txBody>
        </p:sp>
      </p:grpSp>
      <p:sp>
        <p:nvSpPr>
          <p:cNvPr name="Freeform 6" id="6"/>
          <p:cNvSpPr/>
          <p:nvPr/>
        </p:nvSpPr>
        <p:spPr>
          <a:xfrm flipH="true" flipV="false" rot="-2384249">
            <a:off x="10869509" y="2902498"/>
            <a:ext cx="1427359" cy="1583754"/>
          </a:xfrm>
          <a:custGeom>
            <a:avLst/>
            <a:gdLst/>
            <a:ahLst/>
            <a:cxnLst/>
            <a:rect r="r" b="b" t="t" l="l"/>
            <a:pathLst>
              <a:path h="1583754" w="1427359">
                <a:moveTo>
                  <a:pt x="1427358" y="0"/>
                </a:moveTo>
                <a:lnTo>
                  <a:pt x="0" y="0"/>
                </a:lnTo>
                <a:lnTo>
                  <a:pt x="0" y="1583754"/>
                </a:lnTo>
                <a:lnTo>
                  <a:pt x="1427358" y="1583754"/>
                </a:lnTo>
                <a:lnTo>
                  <a:pt x="1427358" y="0"/>
                </a:lnTo>
                <a:close/>
              </a:path>
            </a:pathLst>
          </a:custGeom>
          <a:blipFill>
            <a:blip r:embed="rId4"/>
            <a:stretch>
              <a:fillRect l="0" t="0" r="0" b="0"/>
            </a:stretch>
          </a:blipFill>
        </p:spPr>
      </p:sp>
      <p:sp>
        <p:nvSpPr>
          <p:cNvPr name="AutoShape 7" id="7"/>
          <p:cNvSpPr/>
          <p:nvPr/>
        </p:nvSpPr>
        <p:spPr>
          <a:xfrm rot="0">
            <a:off x="17173575" y="0"/>
            <a:ext cx="9525" cy="10493903"/>
          </a:xfrm>
          <a:prstGeom prst="rect">
            <a:avLst/>
          </a:prstGeom>
          <a:solidFill>
            <a:srgbClr val="FFFFFF"/>
          </a:solidFill>
        </p:spPr>
      </p:sp>
      <p:sp>
        <p:nvSpPr>
          <p:cNvPr name="Freeform 8" id="8"/>
          <p:cNvSpPr/>
          <p:nvPr/>
        </p:nvSpPr>
        <p:spPr>
          <a:xfrm flipH="false" flipV="false" rot="-1069218">
            <a:off x="12728992" y="585226"/>
            <a:ext cx="1399654" cy="1550863"/>
          </a:xfrm>
          <a:custGeom>
            <a:avLst/>
            <a:gdLst/>
            <a:ahLst/>
            <a:cxnLst/>
            <a:rect r="r" b="b" t="t" l="l"/>
            <a:pathLst>
              <a:path h="1550863" w="1399654">
                <a:moveTo>
                  <a:pt x="0" y="0"/>
                </a:moveTo>
                <a:lnTo>
                  <a:pt x="1399654" y="0"/>
                </a:lnTo>
                <a:lnTo>
                  <a:pt x="1399654" y="1550863"/>
                </a:lnTo>
                <a:lnTo>
                  <a:pt x="0" y="1550863"/>
                </a:lnTo>
                <a:lnTo>
                  <a:pt x="0" y="0"/>
                </a:lnTo>
                <a:close/>
              </a:path>
            </a:pathLst>
          </a:custGeom>
          <a:blipFill>
            <a:blip r:embed="rId5"/>
            <a:stretch>
              <a:fillRect l="0" t="0" r="0" b="0"/>
            </a:stretch>
          </a:blipFill>
        </p:spPr>
      </p:sp>
      <p:sp>
        <p:nvSpPr>
          <p:cNvPr name="Freeform 9" id="9"/>
          <p:cNvSpPr/>
          <p:nvPr/>
        </p:nvSpPr>
        <p:spPr>
          <a:xfrm flipH="false" flipV="false" rot="0">
            <a:off x="12195335" y="2512714"/>
            <a:ext cx="4274083" cy="6907609"/>
          </a:xfrm>
          <a:custGeom>
            <a:avLst/>
            <a:gdLst/>
            <a:ahLst/>
            <a:cxnLst/>
            <a:rect r="r" b="b" t="t" l="l"/>
            <a:pathLst>
              <a:path h="6907609" w="4274083">
                <a:moveTo>
                  <a:pt x="0" y="0"/>
                </a:moveTo>
                <a:lnTo>
                  <a:pt x="4274082" y="0"/>
                </a:lnTo>
                <a:lnTo>
                  <a:pt x="4274082" y="6907609"/>
                </a:lnTo>
                <a:lnTo>
                  <a:pt x="0" y="6907609"/>
                </a:lnTo>
                <a:lnTo>
                  <a:pt x="0" y="0"/>
                </a:lnTo>
                <a:close/>
              </a:path>
            </a:pathLst>
          </a:custGeom>
          <a:blipFill>
            <a:blip r:embed="rId6"/>
            <a:stretch>
              <a:fillRect l="0" t="0" r="0" b="0"/>
            </a:stretch>
          </a:blipFill>
        </p:spPr>
      </p:sp>
      <p:sp>
        <p:nvSpPr>
          <p:cNvPr name="Freeform 10" id="10"/>
          <p:cNvSpPr/>
          <p:nvPr/>
        </p:nvSpPr>
        <p:spPr>
          <a:xfrm flipH="false" flipV="false" rot="1987314">
            <a:off x="15306924" y="2141854"/>
            <a:ext cx="1335051" cy="1483390"/>
          </a:xfrm>
          <a:custGeom>
            <a:avLst/>
            <a:gdLst/>
            <a:ahLst/>
            <a:cxnLst/>
            <a:rect r="r" b="b" t="t" l="l"/>
            <a:pathLst>
              <a:path h="1483390" w="1335051">
                <a:moveTo>
                  <a:pt x="0" y="0"/>
                </a:moveTo>
                <a:lnTo>
                  <a:pt x="1335052" y="0"/>
                </a:lnTo>
                <a:lnTo>
                  <a:pt x="1335052" y="1483391"/>
                </a:lnTo>
                <a:lnTo>
                  <a:pt x="0" y="1483391"/>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2ACB4"/>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sp>
        <p:nvSpPr>
          <p:cNvPr name="Freeform 3" id="3"/>
          <p:cNvSpPr/>
          <p:nvPr/>
        </p:nvSpPr>
        <p:spPr>
          <a:xfrm flipH="false" flipV="false" rot="0">
            <a:off x="1028700" y="1028700"/>
            <a:ext cx="1929889" cy="2138381"/>
          </a:xfrm>
          <a:custGeom>
            <a:avLst/>
            <a:gdLst/>
            <a:ahLst/>
            <a:cxnLst/>
            <a:rect r="r" b="b" t="t" l="l"/>
            <a:pathLst>
              <a:path h="2138381" w="1929889">
                <a:moveTo>
                  <a:pt x="0" y="0"/>
                </a:moveTo>
                <a:lnTo>
                  <a:pt x="1929889" y="0"/>
                </a:lnTo>
                <a:lnTo>
                  <a:pt x="1929889" y="2138381"/>
                </a:lnTo>
                <a:lnTo>
                  <a:pt x="0" y="2138381"/>
                </a:lnTo>
                <a:lnTo>
                  <a:pt x="0" y="0"/>
                </a:lnTo>
                <a:close/>
              </a:path>
            </a:pathLst>
          </a:custGeom>
          <a:blipFill>
            <a:blip r:embed="rId2"/>
            <a:stretch>
              <a:fillRect l="0" t="0" r="0" b="0"/>
            </a:stretch>
          </a:blipFill>
        </p:spPr>
      </p:sp>
      <p:sp>
        <p:nvSpPr>
          <p:cNvPr name="Freeform 4" id="4"/>
          <p:cNvSpPr/>
          <p:nvPr/>
        </p:nvSpPr>
        <p:spPr>
          <a:xfrm flipH="false" flipV="false" rot="0">
            <a:off x="3157826" y="2097890"/>
            <a:ext cx="13137200" cy="7834783"/>
          </a:xfrm>
          <a:custGeom>
            <a:avLst/>
            <a:gdLst/>
            <a:ahLst/>
            <a:cxnLst/>
            <a:rect r="r" b="b" t="t" l="l"/>
            <a:pathLst>
              <a:path h="7834783" w="13137200">
                <a:moveTo>
                  <a:pt x="0" y="0"/>
                </a:moveTo>
                <a:lnTo>
                  <a:pt x="13137199" y="0"/>
                </a:lnTo>
                <a:lnTo>
                  <a:pt x="13137199" y="7834783"/>
                </a:lnTo>
                <a:lnTo>
                  <a:pt x="0" y="7834783"/>
                </a:lnTo>
                <a:lnTo>
                  <a:pt x="0" y="0"/>
                </a:lnTo>
                <a:close/>
              </a:path>
            </a:pathLst>
          </a:custGeom>
          <a:blipFill>
            <a:blip r:embed="rId3"/>
            <a:stretch>
              <a:fillRect l="-197" t="-577" r="-776" b="0"/>
            </a:stretch>
          </a:blipFill>
        </p:spPr>
      </p:sp>
      <p:sp>
        <p:nvSpPr>
          <p:cNvPr name="TextBox 5" id="5"/>
          <p:cNvSpPr txBox="true"/>
          <p:nvPr/>
        </p:nvSpPr>
        <p:spPr>
          <a:xfrm rot="0">
            <a:off x="3157826" y="900267"/>
            <a:ext cx="14540347" cy="1197623"/>
          </a:xfrm>
          <a:prstGeom prst="rect">
            <a:avLst/>
          </a:prstGeom>
        </p:spPr>
        <p:txBody>
          <a:bodyPr anchor="t" rtlCol="false" tIns="0" lIns="0" bIns="0" rIns="0">
            <a:spAutoFit/>
          </a:bodyPr>
          <a:lstStyle/>
          <a:p>
            <a:pPr>
              <a:lnSpc>
                <a:spcPts val="7400"/>
              </a:lnSpc>
            </a:pPr>
            <a:r>
              <a:rPr lang="en-US" sz="7400">
                <a:solidFill>
                  <a:srgbClr val="FFFFFF"/>
                </a:solidFill>
                <a:latin typeface="Agrandir Wide Heavy"/>
              </a:rPr>
              <a:t>DASHBOARD</a:t>
            </a:r>
          </a:p>
        </p:txBody>
      </p:sp>
      <p:sp>
        <p:nvSpPr>
          <p:cNvPr name="TextBox 6" id="6"/>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z="1600" spc="128">
                <a:solidFill>
                  <a:srgbClr val="FFFFFF"/>
                </a:solidFill>
                <a:latin typeface="Muli Semi-Bold"/>
              </a:rPr>
              <a:t>YOUTUBE VIDEO DATA ANALITICS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E9D7"/>
        </a:solidFill>
      </p:bgPr>
    </p:bg>
    <p:spTree>
      <p:nvGrpSpPr>
        <p:cNvPr id="1" name=""/>
        <p:cNvGrpSpPr/>
        <p:nvPr/>
      </p:nvGrpSpPr>
      <p:grpSpPr>
        <a:xfrm>
          <a:off x="0" y="0"/>
          <a:ext cx="0" cy="0"/>
          <a:chOff x="0" y="0"/>
          <a:chExt cx="0" cy="0"/>
        </a:xfrm>
      </p:grpSpPr>
      <p:grpSp>
        <p:nvGrpSpPr>
          <p:cNvPr name="Group 2" id="2"/>
          <p:cNvGrpSpPr/>
          <p:nvPr/>
        </p:nvGrpSpPr>
        <p:grpSpPr>
          <a:xfrm rot="0">
            <a:off x="5936837" y="4661807"/>
            <a:ext cx="11593846" cy="2262702"/>
            <a:chOff x="0" y="0"/>
            <a:chExt cx="15458462" cy="3016937"/>
          </a:xfrm>
        </p:grpSpPr>
        <p:sp>
          <p:nvSpPr>
            <p:cNvPr name="TextBox 3" id="3"/>
            <p:cNvSpPr txBox="true"/>
            <p:nvPr/>
          </p:nvSpPr>
          <p:spPr>
            <a:xfrm rot="0">
              <a:off x="0" y="-104775"/>
              <a:ext cx="15454037" cy="2055495"/>
            </a:xfrm>
            <a:prstGeom prst="rect">
              <a:avLst/>
            </a:prstGeom>
          </p:spPr>
          <p:txBody>
            <a:bodyPr anchor="t" rtlCol="false" tIns="0" lIns="0" bIns="0" rIns="0">
              <a:spAutoFit/>
            </a:bodyPr>
            <a:lstStyle/>
            <a:p>
              <a:pPr>
                <a:lnSpc>
                  <a:spcPts val="9600"/>
                </a:lnSpc>
              </a:pPr>
              <a:r>
                <a:rPr lang="en-US" sz="9600">
                  <a:solidFill>
                    <a:srgbClr val="E4AF36"/>
                  </a:solidFill>
                  <a:latin typeface="Agrandir Wide Heavy"/>
                </a:rPr>
                <a:t>THANKYOU!</a:t>
              </a:r>
            </a:p>
          </p:txBody>
        </p:sp>
        <p:sp>
          <p:nvSpPr>
            <p:cNvPr name="TextBox 4" id="4"/>
            <p:cNvSpPr txBox="true"/>
            <p:nvPr/>
          </p:nvSpPr>
          <p:spPr>
            <a:xfrm rot="0">
              <a:off x="0" y="2302562"/>
              <a:ext cx="15458462" cy="714375"/>
            </a:xfrm>
            <a:prstGeom prst="rect">
              <a:avLst/>
            </a:prstGeom>
          </p:spPr>
          <p:txBody>
            <a:bodyPr anchor="t" rtlCol="false" tIns="0" lIns="0" bIns="0" rIns="0">
              <a:spAutoFit/>
            </a:bodyPr>
            <a:lstStyle/>
            <a:p>
              <a:pPr>
                <a:lnSpc>
                  <a:spcPts val="4320"/>
                </a:lnSpc>
              </a:pPr>
            </a:p>
          </p:txBody>
        </p:sp>
      </p:grpSp>
      <p:sp>
        <p:nvSpPr>
          <p:cNvPr name="AutoShape 5" id="5"/>
          <p:cNvSpPr/>
          <p:nvPr/>
        </p:nvSpPr>
        <p:spPr>
          <a:xfrm rot="0">
            <a:off x="17173575" y="0"/>
            <a:ext cx="9525" cy="10493903"/>
          </a:xfrm>
          <a:prstGeom prst="rect">
            <a:avLst/>
          </a:prstGeom>
          <a:solidFill>
            <a:srgbClr val="1B1B1B"/>
          </a:solidFill>
        </p:spPr>
      </p:sp>
      <p:sp>
        <p:nvSpPr>
          <p:cNvPr name="TextBox 6" id="6"/>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z="1600" spc="128">
                <a:solidFill>
                  <a:srgbClr val="1B1B1B"/>
                </a:solidFill>
                <a:latin typeface="Muli Semi-Bold"/>
              </a:rPr>
              <a:t>YOUTUBE VIDEO DATA ANALITICS</a:t>
            </a:r>
          </a:p>
        </p:txBody>
      </p:sp>
      <p:sp>
        <p:nvSpPr>
          <p:cNvPr name="Freeform 7" id="7"/>
          <p:cNvSpPr/>
          <p:nvPr/>
        </p:nvSpPr>
        <p:spPr>
          <a:xfrm flipH="false" flipV="false" rot="0">
            <a:off x="147881" y="434626"/>
            <a:ext cx="4673690" cy="9053152"/>
          </a:xfrm>
          <a:custGeom>
            <a:avLst/>
            <a:gdLst/>
            <a:ahLst/>
            <a:cxnLst/>
            <a:rect r="r" b="b" t="t" l="l"/>
            <a:pathLst>
              <a:path h="9053152" w="4673690">
                <a:moveTo>
                  <a:pt x="0" y="0"/>
                </a:moveTo>
                <a:lnTo>
                  <a:pt x="4673689" y="0"/>
                </a:lnTo>
                <a:lnTo>
                  <a:pt x="4673689" y="9053151"/>
                </a:lnTo>
                <a:lnTo>
                  <a:pt x="0" y="9053151"/>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0F0"/>
        </a:solidFill>
      </p:bgPr>
    </p:bg>
    <p:spTree>
      <p:nvGrpSpPr>
        <p:cNvPr id="1" name=""/>
        <p:cNvGrpSpPr/>
        <p:nvPr/>
      </p:nvGrpSpPr>
      <p:grpSpPr>
        <a:xfrm>
          <a:off x="0" y="0"/>
          <a:ext cx="0" cy="0"/>
          <a:chOff x="0" y="0"/>
          <a:chExt cx="0" cy="0"/>
        </a:xfrm>
      </p:grpSpPr>
      <p:grpSp>
        <p:nvGrpSpPr>
          <p:cNvPr name="Group 2" id="2"/>
          <p:cNvGrpSpPr/>
          <p:nvPr/>
        </p:nvGrpSpPr>
        <p:grpSpPr>
          <a:xfrm rot="0">
            <a:off x="10602048" y="-492374"/>
            <a:ext cx="8718286" cy="11068469"/>
            <a:chOff x="0" y="0"/>
            <a:chExt cx="11624381" cy="14757958"/>
          </a:xfrm>
        </p:grpSpPr>
        <p:sp>
          <p:nvSpPr>
            <p:cNvPr name="Freeform 3" id="3"/>
            <p:cNvSpPr/>
            <p:nvPr/>
          </p:nvSpPr>
          <p:spPr>
            <a:xfrm flipH="false" flipV="false" rot="0">
              <a:off x="0" y="8458847"/>
              <a:ext cx="571306" cy="570592"/>
            </a:xfrm>
            <a:custGeom>
              <a:avLst/>
              <a:gdLst/>
              <a:ahLst/>
              <a:cxnLst/>
              <a:rect r="r" b="b" t="t" l="l"/>
              <a:pathLst>
                <a:path h="570592" w="571306">
                  <a:moveTo>
                    <a:pt x="0" y="0"/>
                  </a:moveTo>
                  <a:lnTo>
                    <a:pt x="571306" y="0"/>
                  </a:lnTo>
                  <a:lnTo>
                    <a:pt x="571306" y="570592"/>
                  </a:lnTo>
                  <a:lnTo>
                    <a:pt x="0" y="570592"/>
                  </a:lnTo>
                  <a:lnTo>
                    <a:pt x="0" y="0"/>
                  </a:lnTo>
                  <a:close/>
                </a:path>
              </a:pathLst>
            </a:custGeom>
            <a:blipFill>
              <a:blip r:embed="rId2"/>
              <a:stretch>
                <a:fillRect l="0" t="0" r="0" b="0"/>
              </a:stretch>
            </a:blipFill>
          </p:spPr>
        </p:sp>
        <p:sp>
          <p:nvSpPr>
            <p:cNvPr name="Freeform 4" id="4"/>
            <p:cNvSpPr/>
            <p:nvPr/>
          </p:nvSpPr>
          <p:spPr>
            <a:xfrm flipH="true" flipV="false" rot="0">
              <a:off x="530565" y="2028099"/>
              <a:ext cx="9314004" cy="11153407"/>
            </a:xfrm>
            <a:custGeom>
              <a:avLst/>
              <a:gdLst/>
              <a:ahLst/>
              <a:cxnLst/>
              <a:rect r="r" b="b" t="t" l="l"/>
              <a:pathLst>
                <a:path h="11153407" w="9314004">
                  <a:moveTo>
                    <a:pt x="9314004" y="0"/>
                  </a:moveTo>
                  <a:lnTo>
                    <a:pt x="0" y="0"/>
                  </a:lnTo>
                  <a:lnTo>
                    <a:pt x="0" y="11153408"/>
                  </a:lnTo>
                  <a:lnTo>
                    <a:pt x="9314004" y="11153408"/>
                  </a:lnTo>
                  <a:lnTo>
                    <a:pt x="9314004" y="0"/>
                  </a:lnTo>
                  <a:close/>
                </a:path>
              </a:pathLst>
            </a:custGeom>
            <a:blipFill>
              <a:blip r:embed="rId3"/>
              <a:stretch>
                <a:fillRect l="0" t="0" r="0" b="-9"/>
              </a:stretch>
            </a:blipFill>
          </p:spPr>
        </p:sp>
        <p:sp>
          <p:nvSpPr>
            <p:cNvPr name="Freeform 5" id="5"/>
            <p:cNvSpPr/>
            <p:nvPr/>
          </p:nvSpPr>
          <p:spPr>
            <a:xfrm flipH="false" flipV="false" rot="0">
              <a:off x="2316081" y="3151358"/>
              <a:ext cx="520720" cy="520069"/>
            </a:xfrm>
            <a:custGeom>
              <a:avLst/>
              <a:gdLst/>
              <a:ahLst/>
              <a:cxnLst/>
              <a:rect r="r" b="b" t="t" l="l"/>
              <a:pathLst>
                <a:path h="520069" w="520720">
                  <a:moveTo>
                    <a:pt x="0" y="0"/>
                  </a:moveTo>
                  <a:lnTo>
                    <a:pt x="520720" y="0"/>
                  </a:lnTo>
                  <a:lnTo>
                    <a:pt x="520720" y="520069"/>
                  </a:lnTo>
                  <a:lnTo>
                    <a:pt x="0" y="520069"/>
                  </a:lnTo>
                  <a:lnTo>
                    <a:pt x="0" y="0"/>
                  </a:lnTo>
                  <a:close/>
                </a:path>
              </a:pathLst>
            </a:custGeom>
            <a:blipFill>
              <a:blip r:embed="rId4"/>
              <a:stretch>
                <a:fillRect l="0" t="0" r="0" b="0"/>
              </a:stretch>
            </a:blipFill>
          </p:spPr>
        </p:sp>
        <p:sp>
          <p:nvSpPr>
            <p:cNvPr name="Freeform 6" id="6"/>
            <p:cNvSpPr/>
            <p:nvPr/>
          </p:nvSpPr>
          <p:spPr>
            <a:xfrm flipH="false" flipV="false" rot="0">
              <a:off x="2223092" y="13757457"/>
              <a:ext cx="920246" cy="919096"/>
            </a:xfrm>
            <a:custGeom>
              <a:avLst/>
              <a:gdLst/>
              <a:ahLst/>
              <a:cxnLst/>
              <a:rect r="r" b="b" t="t" l="l"/>
              <a:pathLst>
                <a:path h="919096" w="920246">
                  <a:moveTo>
                    <a:pt x="0" y="0"/>
                  </a:moveTo>
                  <a:lnTo>
                    <a:pt x="920246" y="0"/>
                  </a:lnTo>
                  <a:lnTo>
                    <a:pt x="920246" y="919096"/>
                  </a:lnTo>
                  <a:lnTo>
                    <a:pt x="0" y="919096"/>
                  </a:lnTo>
                  <a:lnTo>
                    <a:pt x="0" y="0"/>
                  </a:lnTo>
                  <a:close/>
                </a:path>
              </a:pathLst>
            </a:custGeom>
            <a:blipFill>
              <a:blip r:embed="rId5"/>
              <a:stretch>
                <a:fillRect l="0" t="0" r="0" b="0"/>
              </a:stretch>
            </a:blipFill>
            <a:ln cap="sq">
              <a:noFill/>
              <a:prstDash val="solid"/>
              <a:miter/>
            </a:ln>
          </p:spPr>
        </p:sp>
        <p:sp>
          <p:nvSpPr>
            <p:cNvPr name="Freeform 7" id="7"/>
            <p:cNvSpPr/>
            <p:nvPr/>
          </p:nvSpPr>
          <p:spPr>
            <a:xfrm flipH="false" flipV="false" rot="0">
              <a:off x="8964940" y="13000899"/>
              <a:ext cx="1759258" cy="1757059"/>
            </a:xfrm>
            <a:custGeom>
              <a:avLst/>
              <a:gdLst/>
              <a:ahLst/>
              <a:cxnLst/>
              <a:rect r="r" b="b" t="t" l="l"/>
              <a:pathLst>
                <a:path h="1757059" w="1759258">
                  <a:moveTo>
                    <a:pt x="0" y="0"/>
                  </a:moveTo>
                  <a:lnTo>
                    <a:pt x="1759258" y="0"/>
                  </a:lnTo>
                  <a:lnTo>
                    <a:pt x="1759258" y="1757059"/>
                  </a:lnTo>
                  <a:lnTo>
                    <a:pt x="0" y="1757059"/>
                  </a:lnTo>
                  <a:lnTo>
                    <a:pt x="0" y="0"/>
                  </a:lnTo>
                  <a:close/>
                </a:path>
              </a:pathLst>
            </a:custGeom>
            <a:blipFill>
              <a:blip r:embed="rId6"/>
              <a:stretch>
                <a:fillRect l="0" t="0" r="0" b="0"/>
              </a:stretch>
            </a:blipFill>
            <a:ln cap="sq">
              <a:noFill/>
              <a:prstDash val="solid"/>
              <a:miter/>
            </a:ln>
          </p:spPr>
        </p:sp>
        <p:sp>
          <p:nvSpPr>
            <p:cNvPr name="Freeform 8" id="8"/>
            <p:cNvSpPr/>
            <p:nvPr/>
          </p:nvSpPr>
          <p:spPr>
            <a:xfrm flipH="false" flipV="false" rot="-3750179">
              <a:off x="9106153" y="1152461"/>
              <a:ext cx="1977593" cy="2419074"/>
            </a:xfrm>
            <a:custGeom>
              <a:avLst/>
              <a:gdLst/>
              <a:ahLst/>
              <a:cxnLst/>
              <a:rect r="r" b="b" t="t" l="l"/>
              <a:pathLst>
                <a:path h="2419074" w="1977593">
                  <a:moveTo>
                    <a:pt x="0" y="0"/>
                  </a:moveTo>
                  <a:lnTo>
                    <a:pt x="1977594" y="0"/>
                  </a:lnTo>
                  <a:lnTo>
                    <a:pt x="1977594" y="2419074"/>
                  </a:lnTo>
                  <a:lnTo>
                    <a:pt x="0" y="2419074"/>
                  </a:lnTo>
                  <a:lnTo>
                    <a:pt x="0" y="0"/>
                  </a:lnTo>
                  <a:close/>
                </a:path>
              </a:pathLst>
            </a:custGeom>
            <a:blipFill>
              <a:blip r:embed="rId7"/>
              <a:stretch>
                <a:fillRect l="0" t="0" r="0" b="0"/>
              </a:stretch>
            </a:blipFill>
            <a:ln cap="sq">
              <a:noFill/>
              <a:prstDash val="solid"/>
              <a:miter/>
            </a:ln>
          </p:spPr>
        </p:sp>
        <p:sp>
          <p:nvSpPr>
            <p:cNvPr name="Freeform 9" id="9"/>
            <p:cNvSpPr/>
            <p:nvPr/>
          </p:nvSpPr>
          <p:spPr>
            <a:xfrm flipH="false" flipV="false" rot="-152080">
              <a:off x="41676" y="71163"/>
              <a:ext cx="3261561" cy="1956937"/>
            </a:xfrm>
            <a:custGeom>
              <a:avLst/>
              <a:gdLst/>
              <a:ahLst/>
              <a:cxnLst/>
              <a:rect r="r" b="b" t="t" l="l"/>
              <a:pathLst>
                <a:path h="1956937" w="3261561">
                  <a:moveTo>
                    <a:pt x="0" y="0"/>
                  </a:moveTo>
                  <a:lnTo>
                    <a:pt x="3261562" y="0"/>
                  </a:lnTo>
                  <a:lnTo>
                    <a:pt x="3261562" y="1956936"/>
                  </a:lnTo>
                  <a:lnTo>
                    <a:pt x="0" y="1956936"/>
                  </a:lnTo>
                  <a:lnTo>
                    <a:pt x="0" y="0"/>
                  </a:lnTo>
                  <a:close/>
                </a:path>
              </a:pathLst>
            </a:custGeom>
            <a:blipFill>
              <a:blip r:embed="rId8"/>
              <a:stretch>
                <a:fillRect l="0" t="0" r="0" b="0"/>
              </a:stretch>
            </a:blipFill>
            <a:ln cap="sq">
              <a:noFill/>
              <a:prstDash val="solid"/>
              <a:miter/>
            </a:ln>
          </p:spPr>
        </p:sp>
      </p:grpSp>
      <p:grpSp>
        <p:nvGrpSpPr>
          <p:cNvPr name="Group 10" id="10"/>
          <p:cNvGrpSpPr/>
          <p:nvPr/>
        </p:nvGrpSpPr>
        <p:grpSpPr>
          <a:xfrm rot="0">
            <a:off x="1028700" y="7759757"/>
            <a:ext cx="1255120" cy="1145198"/>
            <a:chOff x="0" y="0"/>
            <a:chExt cx="1584663" cy="1445879"/>
          </a:xfrm>
        </p:grpSpPr>
        <p:sp>
          <p:nvSpPr>
            <p:cNvPr name="Freeform 11" id="11"/>
            <p:cNvSpPr/>
            <p:nvPr/>
          </p:nvSpPr>
          <p:spPr>
            <a:xfrm flipH="false" flipV="false" rot="0">
              <a:off x="0" y="0"/>
              <a:ext cx="1584663" cy="1445879"/>
            </a:xfrm>
            <a:custGeom>
              <a:avLst/>
              <a:gdLst/>
              <a:ahLst/>
              <a:cxnLst/>
              <a:rect r="r" b="b" t="t" l="l"/>
              <a:pathLst>
                <a:path h="1445879" w="1584663">
                  <a:moveTo>
                    <a:pt x="0" y="0"/>
                  </a:moveTo>
                  <a:lnTo>
                    <a:pt x="1584663" y="0"/>
                  </a:lnTo>
                  <a:lnTo>
                    <a:pt x="1584663" y="1445879"/>
                  </a:lnTo>
                  <a:lnTo>
                    <a:pt x="0" y="1445879"/>
                  </a:lnTo>
                  <a:close/>
                </a:path>
              </a:pathLst>
            </a:custGeom>
            <a:solidFill>
              <a:srgbClr val="ABAFFA"/>
            </a:solidFill>
          </p:spPr>
        </p:sp>
        <p:sp>
          <p:nvSpPr>
            <p:cNvPr name="TextBox 12" id="12"/>
            <p:cNvSpPr txBox="true"/>
            <p:nvPr/>
          </p:nvSpPr>
          <p:spPr>
            <a:xfrm>
              <a:off x="0" y="-9525"/>
              <a:ext cx="1584663" cy="1455404"/>
            </a:xfrm>
            <a:prstGeom prst="rect">
              <a:avLst/>
            </a:prstGeom>
          </p:spPr>
          <p:txBody>
            <a:bodyPr anchor="ctr" rtlCol="false" tIns="50800" lIns="50800" bIns="50800" rIns="50800"/>
            <a:lstStyle/>
            <a:p>
              <a:pPr algn="ctr">
                <a:lnSpc>
                  <a:spcPts val="2207"/>
                </a:lnSpc>
              </a:pPr>
            </a:p>
          </p:txBody>
        </p:sp>
      </p:grpSp>
      <p:sp>
        <p:nvSpPr>
          <p:cNvPr name="Freeform 13" id="13"/>
          <p:cNvSpPr/>
          <p:nvPr/>
        </p:nvSpPr>
        <p:spPr>
          <a:xfrm flipH="false" flipV="false" rot="0">
            <a:off x="853949" y="7438405"/>
            <a:ext cx="1377987" cy="1345260"/>
          </a:xfrm>
          <a:custGeom>
            <a:avLst/>
            <a:gdLst/>
            <a:ahLst/>
            <a:cxnLst/>
            <a:rect r="r" b="b" t="t" l="l"/>
            <a:pathLst>
              <a:path h="1345260" w="1377987">
                <a:moveTo>
                  <a:pt x="0" y="0"/>
                </a:moveTo>
                <a:lnTo>
                  <a:pt x="1377987" y="0"/>
                </a:lnTo>
                <a:lnTo>
                  <a:pt x="1377987" y="1345260"/>
                </a:lnTo>
                <a:lnTo>
                  <a:pt x="0" y="1345260"/>
                </a:lnTo>
                <a:lnTo>
                  <a:pt x="0" y="0"/>
                </a:lnTo>
                <a:close/>
              </a:path>
            </a:pathLst>
          </a:custGeom>
          <a:blipFill>
            <a:blip r:embed="rId9"/>
            <a:stretch>
              <a:fillRect l="0" t="0" r="0" b="0"/>
            </a:stretch>
          </a:blipFill>
        </p:spPr>
      </p:sp>
      <p:grpSp>
        <p:nvGrpSpPr>
          <p:cNvPr name="Group 14" id="14"/>
          <p:cNvGrpSpPr/>
          <p:nvPr/>
        </p:nvGrpSpPr>
        <p:grpSpPr>
          <a:xfrm rot="0">
            <a:off x="1028700" y="3626508"/>
            <a:ext cx="1255120" cy="1145198"/>
            <a:chOff x="0" y="0"/>
            <a:chExt cx="1584663" cy="1445879"/>
          </a:xfrm>
        </p:grpSpPr>
        <p:sp>
          <p:nvSpPr>
            <p:cNvPr name="Freeform 15" id="15"/>
            <p:cNvSpPr/>
            <p:nvPr/>
          </p:nvSpPr>
          <p:spPr>
            <a:xfrm flipH="false" flipV="false" rot="0">
              <a:off x="0" y="0"/>
              <a:ext cx="1584663" cy="1445879"/>
            </a:xfrm>
            <a:custGeom>
              <a:avLst/>
              <a:gdLst/>
              <a:ahLst/>
              <a:cxnLst/>
              <a:rect r="r" b="b" t="t" l="l"/>
              <a:pathLst>
                <a:path h="1445879" w="1584663">
                  <a:moveTo>
                    <a:pt x="0" y="0"/>
                  </a:moveTo>
                  <a:lnTo>
                    <a:pt x="1584663" y="0"/>
                  </a:lnTo>
                  <a:lnTo>
                    <a:pt x="1584663" y="1445879"/>
                  </a:lnTo>
                  <a:lnTo>
                    <a:pt x="0" y="1445879"/>
                  </a:lnTo>
                  <a:close/>
                </a:path>
              </a:pathLst>
            </a:custGeom>
            <a:solidFill>
              <a:srgbClr val="ABAFFA"/>
            </a:solidFill>
          </p:spPr>
        </p:sp>
        <p:sp>
          <p:nvSpPr>
            <p:cNvPr name="TextBox 16" id="16"/>
            <p:cNvSpPr txBox="true"/>
            <p:nvPr/>
          </p:nvSpPr>
          <p:spPr>
            <a:xfrm>
              <a:off x="0" y="-9525"/>
              <a:ext cx="1584663" cy="1455404"/>
            </a:xfrm>
            <a:prstGeom prst="rect">
              <a:avLst/>
            </a:prstGeom>
          </p:spPr>
          <p:txBody>
            <a:bodyPr anchor="ctr" rtlCol="false" tIns="50800" lIns="50800" bIns="50800" rIns="50800"/>
            <a:lstStyle/>
            <a:p>
              <a:pPr algn="ctr">
                <a:lnSpc>
                  <a:spcPts val="2207"/>
                </a:lnSpc>
              </a:pPr>
            </a:p>
          </p:txBody>
        </p:sp>
      </p:grpSp>
      <p:grpSp>
        <p:nvGrpSpPr>
          <p:cNvPr name="Group 17" id="17"/>
          <p:cNvGrpSpPr/>
          <p:nvPr/>
        </p:nvGrpSpPr>
        <p:grpSpPr>
          <a:xfrm rot="0">
            <a:off x="1028700" y="5693132"/>
            <a:ext cx="1255120" cy="1145198"/>
            <a:chOff x="0" y="0"/>
            <a:chExt cx="1584663" cy="1445879"/>
          </a:xfrm>
        </p:grpSpPr>
        <p:sp>
          <p:nvSpPr>
            <p:cNvPr name="Freeform 18" id="18"/>
            <p:cNvSpPr/>
            <p:nvPr/>
          </p:nvSpPr>
          <p:spPr>
            <a:xfrm flipH="false" flipV="false" rot="0">
              <a:off x="0" y="0"/>
              <a:ext cx="1584663" cy="1445879"/>
            </a:xfrm>
            <a:custGeom>
              <a:avLst/>
              <a:gdLst/>
              <a:ahLst/>
              <a:cxnLst/>
              <a:rect r="r" b="b" t="t" l="l"/>
              <a:pathLst>
                <a:path h="1445879" w="1584663">
                  <a:moveTo>
                    <a:pt x="0" y="0"/>
                  </a:moveTo>
                  <a:lnTo>
                    <a:pt x="1584663" y="0"/>
                  </a:lnTo>
                  <a:lnTo>
                    <a:pt x="1584663" y="1445879"/>
                  </a:lnTo>
                  <a:lnTo>
                    <a:pt x="0" y="1445879"/>
                  </a:lnTo>
                  <a:close/>
                </a:path>
              </a:pathLst>
            </a:custGeom>
            <a:solidFill>
              <a:srgbClr val="ABAFFA"/>
            </a:solidFill>
          </p:spPr>
        </p:sp>
        <p:sp>
          <p:nvSpPr>
            <p:cNvPr name="TextBox 19" id="19"/>
            <p:cNvSpPr txBox="true"/>
            <p:nvPr/>
          </p:nvSpPr>
          <p:spPr>
            <a:xfrm>
              <a:off x="0" y="-9525"/>
              <a:ext cx="1584663" cy="1455404"/>
            </a:xfrm>
            <a:prstGeom prst="rect">
              <a:avLst/>
            </a:prstGeom>
          </p:spPr>
          <p:txBody>
            <a:bodyPr anchor="ctr" rtlCol="false" tIns="50800" lIns="50800" bIns="50800" rIns="50800"/>
            <a:lstStyle/>
            <a:p>
              <a:pPr algn="ctr">
                <a:lnSpc>
                  <a:spcPts val="2207"/>
                </a:lnSpc>
              </a:pPr>
            </a:p>
          </p:txBody>
        </p:sp>
      </p:grpSp>
      <p:sp>
        <p:nvSpPr>
          <p:cNvPr name="Freeform 20" id="20"/>
          <p:cNvSpPr/>
          <p:nvPr/>
        </p:nvSpPr>
        <p:spPr>
          <a:xfrm flipH="false" flipV="false" rot="0">
            <a:off x="1255335" y="3317631"/>
            <a:ext cx="1028486" cy="1254251"/>
          </a:xfrm>
          <a:custGeom>
            <a:avLst/>
            <a:gdLst/>
            <a:ahLst/>
            <a:cxnLst/>
            <a:rect r="r" b="b" t="t" l="l"/>
            <a:pathLst>
              <a:path h="1254251" w="1028486">
                <a:moveTo>
                  <a:pt x="0" y="0"/>
                </a:moveTo>
                <a:lnTo>
                  <a:pt x="1028485" y="0"/>
                </a:lnTo>
                <a:lnTo>
                  <a:pt x="1028485" y="1254251"/>
                </a:lnTo>
                <a:lnTo>
                  <a:pt x="0" y="1254251"/>
                </a:lnTo>
                <a:lnTo>
                  <a:pt x="0" y="0"/>
                </a:lnTo>
                <a:close/>
              </a:path>
            </a:pathLst>
          </a:custGeom>
          <a:blipFill>
            <a:blip r:embed="rId10"/>
            <a:stretch>
              <a:fillRect l="0" t="0" r="0" b="0"/>
            </a:stretch>
          </a:blipFill>
        </p:spPr>
      </p:sp>
      <p:sp>
        <p:nvSpPr>
          <p:cNvPr name="Freeform 21" id="21"/>
          <p:cNvSpPr/>
          <p:nvPr/>
        </p:nvSpPr>
        <p:spPr>
          <a:xfrm flipH="false" flipV="false" rot="0">
            <a:off x="920585" y="5371781"/>
            <a:ext cx="1244715" cy="1173144"/>
          </a:xfrm>
          <a:custGeom>
            <a:avLst/>
            <a:gdLst/>
            <a:ahLst/>
            <a:cxnLst/>
            <a:rect r="r" b="b" t="t" l="l"/>
            <a:pathLst>
              <a:path h="1173144" w="1244715">
                <a:moveTo>
                  <a:pt x="0" y="0"/>
                </a:moveTo>
                <a:lnTo>
                  <a:pt x="1244716" y="0"/>
                </a:lnTo>
                <a:lnTo>
                  <a:pt x="1244716" y="1173144"/>
                </a:lnTo>
                <a:lnTo>
                  <a:pt x="0" y="1173144"/>
                </a:lnTo>
                <a:lnTo>
                  <a:pt x="0" y="0"/>
                </a:lnTo>
                <a:close/>
              </a:path>
            </a:pathLst>
          </a:custGeom>
          <a:blipFill>
            <a:blip r:embed="rId11"/>
            <a:stretch>
              <a:fillRect l="0" t="0" r="0" b="0"/>
            </a:stretch>
          </a:blipFill>
        </p:spPr>
      </p:sp>
      <p:grpSp>
        <p:nvGrpSpPr>
          <p:cNvPr name="Group 22" id="22"/>
          <p:cNvGrpSpPr/>
          <p:nvPr/>
        </p:nvGrpSpPr>
        <p:grpSpPr>
          <a:xfrm rot="0">
            <a:off x="853949" y="1028700"/>
            <a:ext cx="15627166" cy="1731656"/>
            <a:chOff x="0" y="0"/>
            <a:chExt cx="20836221" cy="2308875"/>
          </a:xfrm>
        </p:grpSpPr>
        <p:sp>
          <p:nvSpPr>
            <p:cNvPr name="TextBox 23" id="23"/>
            <p:cNvSpPr txBox="true"/>
            <p:nvPr/>
          </p:nvSpPr>
          <p:spPr>
            <a:xfrm rot="0">
              <a:off x="0" y="-76200"/>
              <a:ext cx="20836221" cy="1661175"/>
            </a:xfrm>
            <a:prstGeom prst="rect">
              <a:avLst/>
            </a:prstGeom>
          </p:spPr>
          <p:txBody>
            <a:bodyPr anchor="t" rtlCol="false" tIns="0" lIns="0" bIns="0" rIns="0">
              <a:spAutoFit/>
            </a:bodyPr>
            <a:lstStyle/>
            <a:p>
              <a:pPr>
                <a:lnSpc>
                  <a:spcPts val="7800"/>
                </a:lnSpc>
              </a:pPr>
              <a:r>
                <a:rPr lang="en-US" sz="7800">
                  <a:solidFill>
                    <a:srgbClr val="000000"/>
                  </a:solidFill>
                  <a:latin typeface="Agrandir Wide Heavy"/>
                </a:rPr>
                <a:t>TABLE OF </a:t>
              </a:r>
              <a:r>
                <a:rPr lang="en-US" sz="7800">
                  <a:solidFill>
                    <a:srgbClr val="000000"/>
                  </a:solidFill>
                  <a:latin typeface="Agrandir Wide Heavy"/>
                </a:rPr>
                <a:t>CONTENT</a:t>
              </a:r>
            </a:p>
          </p:txBody>
        </p:sp>
        <p:sp>
          <p:nvSpPr>
            <p:cNvPr name="TextBox 24" id="24"/>
            <p:cNvSpPr txBox="true"/>
            <p:nvPr/>
          </p:nvSpPr>
          <p:spPr>
            <a:xfrm rot="0">
              <a:off x="0" y="1594500"/>
              <a:ext cx="20836221" cy="714375"/>
            </a:xfrm>
            <a:prstGeom prst="rect">
              <a:avLst/>
            </a:prstGeom>
          </p:spPr>
          <p:txBody>
            <a:bodyPr anchor="t" rtlCol="false" tIns="0" lIns="0" bIns="0" rIns="0">
              <a:spAutoFit/>
            </a:bodyPr>
            <a:lstStyle/>
            <a:p>
              <a:pPr>
                <a:lnSpc>
                  <a:spcPts val="4320"/>
                </a:lnSpc>
              </a:pPr>
            </a:p>
          </p:txBody>
        </p:sp>
      </p:grpSp>
      <p:sp>
        <p:nvSpPr>
          <p:cNvPr name="TextBox 25" id="25"/>
          <p:cNvSpPr txBox="true"/>
          <p:nvPr/>
        </p:nvSpPr>
        <p:spPr>
          <a:xfrm rot="0">
            <a:off x="3682093" y="3569358"/>
            <a:ext cx="4142410" cy="554355"/>
          </a:xfrm>
          <a:prstGeom prst="rect">
            <a:avLst/>
          </a:prstGeom>
        </p:spPr>
        <p:txBody>
          <a:bodyPr anchor="t" rtlCol="false" tIns="0" lIns="0" bIns="0" rIns="0">
            <a:spAutoFit/>
          </a:bodyPr>
          <a:lstStyle/>
          <a:p>
            <a:pPr>
              <a:lnSpc>
                <a:spcPts val="4620"/>
              </a:lnSpc>
            </a:pPr>
            <a:r>
              <a:rPr lang="en-US" sz="3300">
                <a:solidFill>
                  <a:srgbClr val="000000"/>
                </a:solidFill>
                <a:latin typeface="Muli Ultra-Bold"/>
              </a:rPr>
              <a:t>Introduction</a:t>
            </a:r>
          </a:p>
        </p:txBody>
      </p:sp>
      <p:sp>
        <p:nvSpPr>
          <p:cNvPr name="TextBox 26" id="26"/>
          <p:cNvSpPr txBox="true"/>
          <p:nvPr/>
        </p:nvSpPr>
        <p:spPr>
          <a:xfrm rot="0">
            <a:off x="2845427" y="4514732"/>
            <a:ext cx="4142410" cy="554355"/>
          </a:xfrm>
          <a:prstGeom prst="rect">
            <a:avLst/>
          </a:prstGeom>
        </p:spPr>
        <p:txBody>
          <a:bodyPr anchor="t" rtlCol="false" tIns="0" lIns="0" bIns="0" rIns="0">
            <a:spAutoFit/>
          </a:bodyPr>
          <a:lstStyle/>
          <a:p>
            <a:pPr algn="ctr">
              <a:lnSpc>
                <a:spcPts val="4620"/>
              </a:lnSpc>
            </a:pPr>
            <a:r>
              <a:rPr lang="en-US" sz="3300">
                <a:solidFill>
                  <a:srgbClr val="000000"/>
                </a:solidFill>
                <a:latin typeface="Muli Ultra-Bold"/>
              </a:rPr>
              <a:t>Project Goals</a:t>
            </a:r>
          </a:p>
        </p:txBody>
      </p:sp>
      <p:sp>
        <p:nvSpPr>
          <p:cNvPr name="TextBox 27" id="27"/>
          <p:cNvSpPr txBox="true"/>
          <p:nvPr/>
        </p:nvSpPr>
        <p:spPr>
          <a:xfrm rot="0">
            <a:off x="2845427" y="5711376"/>
            <a:ext cx="4142410" cy="554355"/>
          </a:xfrm>
          <a:prstGeom prst="rect">
            <a:avLst/>
          </a:prstGeom>
        </p:spPr>
        <p:txBody>
          <a:bodyPr anchor="t" rtlCol="false" tIns="0" lIns="0" bIns="0" rIns="0">
            <a:spAutoFit/>
          </a:bodyPr>
          <a:lstStyle/>
          <a:p>
            <a:pPr algn="ctr">
              <a:lnSpc>
                <a:spcPts val="4620"/>
              </a:lnSpc>
            </a:pPr>
            <a:r>
              <a:rPr lang="en-US" sz="3300">
                <a:solidFill>
                  <a:srgbClr val="000000"/>
                </a:solidFill>
                <a:latin typeface="Muli Ultra-Bold"/>
              </a:rPr>
              <a:t>Dataset Used</a:t>
            </a:r>
          </a:p>
        </p:txBody>
      </p:sp>
      <p:sp>
        <p:nvSpPr>
          <p:cNvPr name="TextBox 28" id="28"/>
          <p:cNvSpPr txBox="true"/>
          <p:nvPr/>
        </p:nvSpPr>
        <p:spPr>
          <a:xfrm rot="0">
            <a:off x="3376897" y="6903906"/>
            <a:ext cx="4142410" cy="554355"/>
          </a:xfrm>
          <a:prstGeom prst="rect">
            <a:avLst/>
          </a:prstGeom>
        </p:spPr>
        <p:txBody>
          <a:bodyPr anchor="t" rtlCol="false" tIns="0" lIns="0" bIns="0" rIns="0">
            <a:spAutoFit/>
          </a:bodyPr>
          <a:lstStyle/>
          <a:p>
            <a:pPr>
              <a:lnSpc>
                <a:spcPts val="4620"/>
              </a:lnSpc>
            </a:pPr>
            <a:r>
              <a:rPr lang="en-US" sz="3300">
                <a:solidFill>
                  <a:srgbClr val="000000"/>
                </a:solidFill>
                <a:latin typeface="Muli Ultra-Bold"/>
              </a:rPr>
              <a:t>Implementation</a:t>
            </a:r>
          </a:p>
        </p:txBody>
      </p:sp>
      <p:sp>
        <p:nvSpPr>
          <p:cNvPr name="TextBox 29" id="29"/>
          <p:cNvSpPr txBox="true"/>
          <p:nvPr/>
        </p:nvSpPr>
        <p:spPr>
          <a:xfrm rot="0">
            <a:off x="3009505" y="8053885"/>
            <a:ext cx="4142410" cy="554355"/>
          </a:xfrm>
          <a:prstGeom prst="rect">
            <a:avLst/>
          </a:prstGeom>
        </p:spPr>
        <p:txBody>
          <a:bodyPr anchor="t" rtlCol="false" tIns="0" lIns="0" bIns="0" rIns="0">
            <a:spAutoFit/>
          </a:bodyPr>
          <a:lstStyle/>
          <a:p>
            <a:pPr>
              <a:lnSpc>
                <a:spcPts val="4620"/>
              </a:lnSpc>
            </a:pPr>
            <a:r>
              <a:rPr lang="en-US" sz="3300">
                <a:solidFill>
                  <a:srgbClr val="000000"/>
                </a:solidFill>
                <a:latin typeface="Muli Ultra-Bold"/>
              </a:rPr>
              <a:t>Expected Outcome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E9D7"/>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1B1B1B"/>
          </a:solidFill>
        </p:spPr>
      </p:sp>
      <p:sp>
        <p:nvSpPr>
          <p:cNvPr name="Freeform 3" id="3"/>
          <p:cNvSpPr/>
          <p:nvPr/>
        </p:nvSpPr>
        <p:spPr>
          <a:xfrm flipH="false" flipV="false" rot="0">
            <a:off x="10846985" y="1360657"/>
            <a:ext cx="5281993" cy="7972819"/>
          </a:xfrm>
          <a:custGeom>
            <a:avLst/>
            <a:gdLst/>
            <a:ahLst/>
            <a:cxnLst/>
            <a:rect r="r" b="b" t="t" l="l"/>
            <a:pathLst>
              <a:path h="7972819" w="5281993">
                <a:moveTo>
                  <a:pt x="0" y="0"/>
                </a:moveTo>
                <a:lnTo>
                  <a:pt x="5281993" y="0"/>
                </a:lnTo>
                <a:lnTo>
                  <a:pt x="5281993" y="7972820"/>
                </a:lnTo>
                <a:lnTo>
                  <a:pt x="0" y="7972820"/>
                </a:lnTo>
                <a:lnTo>
                  <a:pt x="0" y="0"/>
                </a:lnTo>
                <a:close/>
              </a:path>
            </a:pathLst>
          </a:custGeom>
          <a:blipFill>
            <a:blip r:embed="rId2"/>
            <a:stretch>
              <a:fillRect l="0" t="0" r="0" b="0"/>
            </a:stretch>
          </a:blipFill>
        </p:spPr>
      </p:sp>
      <p:grpSp>
        <p:nvGrpSpPr>
          <p:cNvPr name="Group 4" id="4"/>
          <p:cNvGrpSpPr/>
          <p:nvPr/>
        </p:nvGrpSpPr>
        <p:grpSpPr>
          <a:xfrm rot="0">
            <a:off x="1028700" y="3282181"/>
            <a:ext cx="8991302" cy="3244419"/>
            <a:chOff x="0" y="0"/>
            <a:chExt cx="11988403" cy="4325891"/>
          </a:xfrm>
        </p:grpSpPr>
        <p:sp>
          <p:nvSpPr>
            <p:cNvPr name="TextBox 5" id="5"/>
            <p:cNvSpPr txBox="true"/>
            <p:nvPr/>
          </p:nvSpPr>
          <p:spPr>
            <a:xfrm rot="0">
              <a:off x="0" y="-66675"/>
              <a:ext cx="11988403" cy="1484860"/>
            </a:xfrm>
            <a:prstGeom prst="rect">
              <a:avLst/>
            </a:prstGeom>
          </p:spPr>
          <p:txBody>
            <a:bodyPr anchor="t" rtlCol="false" tIns="0" lIns="0" bIns="0" rIns="0">
              <a:spAutoFit/>
            </a:bodyPr>
            <a:lstStyle/>
            <a:p>
              <a:pPr>
                <a:lnSpc>
                  <a:spcPts val="7000"/>
                </a:lnSpc>
              </a:pPr>
              <a:r>
                <a:rPr lang="en-US" sz="7000">
                  <a:solidFill>
                    <a:srgbClr val="FFC236"/>
                  </a:solidFill>
                  <a:latin typeface="Agrandir Wide Heavy"/>
                </a:rPr>
                <a:t>INTRODUCTION</a:t>
              </a:r>
            </a:p>
          </p:txBody>
        </p:sp>
        <p:sp>
          <p:nvSpPr>
            <p:cNvPr name="TextBox 6" id="6"/>
            <p:cNvSpPr txBox="true"/>
            <p:nvPr/>
          </p:nvSpPr>
          <p:spPr>
            <a:xfrm rot="0">
              <a:off x="0" y="1731493"/>
              <a:ext cx="11988403" cy="2594398"/>
            </a:xfrm>
            <a:prstGeom prst="rect">
              <a:avLst/>
            </a:prstGeom>
          </p:spPr>
          <p:txBody>
            <a:bodyPr anchor="t" rtlCol="false" tIns="0" lIns="0" bIns="0" rIns="0">
              <a:spAutoFit/>
            </a:bodyPr>
            <a:lstStyle/>
            <a:p>
              <a:pPr>
                <a:lnSpc>
                  <a:spcPts val="3919"/>
                </a:lnSpc>
              </a:pPr>
              <a:r>
                <a:rPr lang="en-US" sz="2800">
                  <a:solidFill>
                    <a:srgbClr val="1B1B1B"/>
                  </a:solidFill>
                  <a:latin typeface="Muli"/>
                </a:rPr>
                <a:t>This project aims to leverage Amazon Web Services to create a youtube trending video analytics service. The project contains different data engineering, data analysis, and data science sections.</a:t>
              </a:r>
            </a:p>
          </p:txBody>
        </p:sp>
      </p:grpSp>
      <p:sp>
        <p:nvSpPr>
          <p:cNvPr name="TextBox 7" id="7"/>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z="1600" spc="128">
                <a:solidFill>
                  <a:srgbClr val="1B1B1B"/>
                </a:solidFill>
                <a:latin typeface="Muli Semi-Bold"/>
              </a:rPr>
              <a:t>YOUTUBE VIDEO DATA ANALITICS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984437" y="-806291"/>
            <a:ext cx="8024066" cy="11833694"/>
            <a:chOff x="0" y="0"/>
            <a:chExt cx="10698755" cy="15778259"/>
          </a:xfrm>
        </p:grpSpPr>
        <p:sp>
          <p:nvSpPr>
            <p:cNvPr name="Freeform 4" id="4"/>
            <p:cNvSpPr/>
            <p:nvPr/>
          </p:nvSpPr>
          <p:spPr>
            <a:xfrm flipH="false" flipV="false" rot="0">
              <a:off x="1330886" y="3296672"/>
              <a:ext cx="8942809" cy="9136970"/>
            </a:xfrm>
            <a:custGeom>
              <a:avLst/>
              <a:gdLst/>
              <a:ahLst/>
              <a:cxnLst/>
              <a:rect r="r" b="b" t="t" l="l"/>
              <a:pathLst>
                <a:path h="9136970" w="8942809">
                  <a:moveTo>
                    <a:pt x="0" y="0"/>
                  </a:moveTo>
                  <a:lnTo>
                    <a:pt x="8942810" y="0"/>
                  </a:lnTo>
                  <a:lnTo>
                    <a:pt x="8942810" y="9136969"/>
                  </a:lnTo>
                  <a:lnTo>
                    <a:pt x="0" y="9136969"/>
                  </a:lnTo>
                  <a:lnTo>
                    <a:pt x="0" y="0"/>
                  </a:lnTo>
                  <a:close/>
                </a:path>
              </a:pathLst>
            </a:custGeom>
            <a:blipFill>
              <a:blip r:embed="rId3"/>
              <a:stretch>
                <a:fillRect l="0" t="0" r="0" b="0"/>
              </a:stretch>
            </a:blipFill>
          </p:spPr>
        </p:sp>
        <p:sp>
          <p:nvSpPr>
            <p:cNvPr name="Freeform 5" id="5"/>
            <p:cNvSpPr/>
            <p:nvPr/>
          </p:nvSpPr>
          <p:spPr>
            <a:xfrm flipH="false" flipV="false" rot="0">
              <a:off x="1078278" y="11141281"/>
              <a:ext cx="505216" cy="504585"/>
            </a:xfrm>
            <a:custGeom>
              <a:avLst/>
              <a:gdLst/>
              <a:ahLst/>
              <a:cxnLst/>
              <a:rect r="r" b="b" t="t" l="l"/>
              <a:pathLst>
                <a:path h="504585" w="505216">
                  <a:moveTo>
                    <a:pt x="0" y="0"/>
                  </a:moveTo>
                  <a:lnTo>
                    <a:pt x="505217" y="0"/>
                  </a:lnTo>
                  <a:lnTo>
                    <a:pt x="505217" y="504585"/>
                  </a:lnTo>
                  <a:lnTo>
                    <a:pt x="0" y="504585"/>
                  </a:lnTo>
                  <a:lnTo>
                    <a:pt x="0" y="0"/>
                  </a:lnTo>
                  <a:close/>
                </a:path>
              </a:pathLst>
            </a:custGeom>
            <a:blipFill>
              <a:blip r:embed="rId4"/>
              <a:stretch>
                <a:fillRect l="0" t="0" r="0" b="0"/>
              </a:stretch>
            </a:blipFill>
          </p:spPr>
        </p:sp>
        <p:sp>
          <p:nvSpPr>
            <p:cNvPr name="Freeform 6" id="6"/>
            <p:cNvSpPr/>
            <p:nvPr/>
          </p:nvSpPr>
          <p:spPr>
            <a:xfrm flipH="false" flipV="false" rot="0">
              <a:off x="8390256" y="8711599"/>
              <a:ext cx="505216" cy="504585"/>
            </a:xfrm>
            <a:custGeom>
              <a:avLst/>
              <a:gdLst/>
              <a:ahLst/>
              <a:cxnLst/>
              <a:rect r="r" b="b" t="t" l="l"/>
              <a:pathLst>
                <a:path h="504585" w="505216">
                  <a:moveTo>
                    <a:pt x="0" y="0"/>
                  </a:moveTo>
                  <a:lnTo>
                    <a:pt x="505216" y="0"/>
                  </a:lnTo>
                  <a:lnTo>
                    <a:pt x="505216" y="504585"/>
                  </a:lnTo>
                  <a:lnTo>
                    <a:pt x="0" y="504585"/>
                  </a:lnTo>
                  <a:lnTo>
                    <a:pt x="0" y="0"/>
                  </a:lnTo>
                  <a:close/>
                </a:path>
              </a:pathLst>
            </a:custGeom>
            <a:blipFill>
              <a:blip r:embed="rId5"/>
              <a:stretch>
                <a:fillRect l="0" t="0" r="0" b="0"/>
              </a:stretch>
            </a:blipFill>
          </p:spPr>
        </p:sp>
        <p:sp>
          <p:nvSpPr>
            <p:cNvPr name="Freeform 7" id="7"/>
            <p:cNvSpPr/>
            <p:nvPr/>
          </p:nvSpPr>
          <p:spPr>
            <a:xfrm flipH="false" flipV="false" rot="0">
              <a:off x="3542270" y="4489560"/>
              <a:ext cx="522677" cy="522023"/>
            </a:xfrm>
            <a:custGeom>
              <a:avLst/>
              <a:gdLst/>
              <a:ahLst/>
              <a:cxnLst/>
              <a:rect r="r" b="b" t="t" l="l"/>
              <a:pathLst>
                <a:path h="522023" w="522677">
                  <a:moveTo>
                    <a:pt x="0" y="0"/>
                  </a:moveTo>
                  <a:lnTo>
                    <a:pt x="522677" y="0"/>
                  </a:lnTo>
                  <a:lnTo>
                    <a:pt x="522677" y="522024"/>
                  </a:lnTo>
                  <a:lnTo>
                    <a:pt x="0" y="522024"/>
                  </a:lnTo>
                  <a:lnTo>
                    <a:pt x="0" y="0"/>
                  </a:lnTo>
                  <a:close/>
                </a:path>
              </a:pathLst>
            </a:custGeom>
            <a:blipFill>
              <a:blip r:embed="rId6"/>
              <a:stretch>
                <a:fillRect l="0" t="0" r="0" b="0"/>
              </a:stretch>
            </a:blipFill>
          </p:spPr>
        </p:sp>
        <p:sp>
          <p:nvSpPr>
            <p:cNvPr name="Freeform 8" id="8"/>
            <p:cNvSpPr/>
            <p:nvPr/>
          </p:nvSpPr>
          <p:spPr>
            <a:xfrm flipH="false" flipV="false" rot="2558731">
              <a:off x="442332" y="1810183"/>
              <a:ext cx="2282326" cy="2196738"/>
            </a:xfrm>
            <a:custGeom>
              <a:avLst/>
              <a:gdLst/>
              <a:ahLst/>
              <a:cxnLst/>
              <a:rect r="r" b="b" t="t" l="l"/>
              <a:pathLst>
                <a:path h="2196738" w="2282326">
                  <a:moveTo>
                    <a:pt x="0" y="0"/>
                  </a:moveTo>
                  <a:lnTo>
                    <a:pt x="2282325" y="0"/>
                  </a:lnTo>
                  <a:lnTo>
                    <a:pt x="2282325" y="2196738"/>
                  </a:lnTo>
                  <a:lnTo>
                    <a:pt x="0" y="2196738"/>
                  </a:lnTo>
                  <a:lnTo>
                    <a:pt x="0" y="0"/>
                  </a:lnTo>
                  <a:close/>
                </a:path>
              </a:pathLst>
            </a:custGeom>
            <a:blipFill>
              <a:blip r:embed="rId7"/>
              <a:stretch>
                <a:fillRect l="0" t="0" r="0" b="0"/>
              </a:stretch>
            </a:blipFill>
          </p:spPr>
        </p:sp>
        <p:sp>
          <p:nvSpPr>
            <p:cNvPr name="Freeform 9" id="9"/>
            <p:cNvSpPr/>
            <p:nvPr/>
          </p:nvSpPr>
          <p:spPr>
            <a:xfrm flipH="false" flipV="false" rot="2700000">
              <a:off x="7838767" y="590111"/>
              <a:ext cx="2509885" cy="2029869"/>
            </a:xfrm>
            <a:custGeom>
              <a:avLst/>
              <a:gdLst/>
              <a:ahLst/>
              <a:cxnLst/>
              <a:rect r="r" b="b" t="t" l="l"/>
              <a:pathLst>
                <a:path h="2029869" w="2509885">
                  <a:moveTo>
                    <a:pt x="0" y="0"/>
                  </a:moveTo>
                  <a:lnTo>
                    <a:pt x="2509885" y="0"/>
                  </a:lnTo>
                  <a:lnTo>
                    <a:pt x="2509885" y="2029869"/>
                  </a:lnTo>
                  <a:lnTo>
                    <a:pt x="0" y="2029869"/>
                  </a:lnTo>
                  <a:lnTo>
                    <a:pt x="0" y="0"/>
                  </a:lnTo>
                  <a:close/>
                </a:path>
              </a:pathLst>
            </a:custGeom>
            <a:blipFill>
              <a:blip r:embed="rId8"/>
              <a:stretch>
                <a:fillRect l="0" t="0" r="0" b="0"/>
              </a:stretch>
            </a:blipFill>
          </p:spPr>
        </p:sp>
        <p:sp>
          <p:nvSpPr>
            <p:cNvPr name="Freeform 10" id="10"/>
            <p:cNvSpPr/>
            <p:nvPr/>
          </p:nvSpPr>
          <p:spPr>
            <a:xfrm flipH="false" flipV="false" rot="0">
              <a:off x="1688318" y="13419455"/>
              <a:ext cx="2376628" cy="2358804"/>
            </a:xfrm>
            <a:custGeom>
              <a:avLst/>
              <a:gdLst/>
              <a:ahLst/>
              <a:cxnLst/>
              <a:rect r="r" b="b" t="t" l="l"/>
              <a:pathLst>
                <a:path h="2358804" w="2376628">
                  <a:moveTo>
                    <a:pt x="0" y="0"/>
                  </a:moveTo>
                  <a:lnTo>
                    <a:pt x="2376629" y="0"/>
                  </a:lnTo>
                  <a:lnTo>
                    <a:pt x="2376629" y="2358804"/>
                  </a:lnTo>
                  <a:lnTo>
                    <a:pt x="0" y="2358804"/>
                  </a:lnTo>
                  <a:lnTo>
                    <a:pt x="0" y="0"/>
                  </a:lnTo>
                  <a:close/>
                </a:path>
              </a:pathLst>
            </a:custGeom>
            <a:blipFill>
              <a:blip r:embed="rId9"/>
              <a:stretch>
                <a:fillRect l="0" t="0" r="0" b="0"/>
              </a:stretch>
            </a:blipFill>
          </p:spPr>
        </p:sp>
        <p:sp>
          <p:nvSpPr>
            <p:cNvPr name="Freeform 11" id="11"/>
            <p:cNvSpPr/>
            <p:nvPr/>
          </p:nvSpPr>
          <p:spPr>
            <a:xfrm flipH="false" flipV="false" rot="0">
              <a:off x="7542751" y="12433641"/>
              <a:ext cx="3101917" cy="3074775"/>
            </a:xfrm>
            <a:custGeom>
              <a:avLst/>
              <a:gdLst/>
              <a:ahLst/>
              <a:cxnLst/>
              <a:rect r="r" b="b" t="t" l="l"/>
              <a:pathLst>
                <a:path h="3074775" w="3101917">
                  <a:moveTo>
                    <a:pt x="0" y="0"/>
                  </a:moveTo>
                  <a:lnTo>
                    <a:pt x="3101917" y="0"/>
                  </a:lnTo>
                  <a:lnTo>
                    <a:pt x="3101917" y="3074775"/>
                  </a:lnTo>
                  <a:lnTo>
                    <a:pt x="0" y="3074775"/>
                  </a:lnTo>
                  <a:lnTo>
                    <a:pt x="0" y="0"/>
                  </a:lnTo>
                  <a:close/>
                </a:path>
              </a:pathLst>
            </a:custGeom>
            <a:blipFill>
              <a:blip r:embed="rId10"/>
              <a:stretch>
                <a:fillRect l="0" t="0" r="0" b="0"/>
              </a:stretch>
            </a:blipFill>
          </p:spPr>
        </p:sp>
      </p:grpSp>
      <p:grpSp>
        <p:nvGrpSpPr>
          <p:cNvPr name="Group 12" id="12"/>
          <p:cNvGrpSpPr/>
          <p:nvPr/>
        </p:nvGrpSpPr>
        <p:grpSpPr>
          <a:xfrm rot="0">
            <a:off x="6730632" y="1698038"/>
            <a:ext cx="11349651" cy="8289397"/>
            <a:chOff x="0" y="0"/>
            <a:chExt cx="15132868" cy="11052530"/>
          </a:xfrm>
        </p:grpSpPr>
        <p:sp>
          <p:nvSpPr>
            <p:cNvPr name="TextBox 13" id="13"/>
            <p:cNvSpPr txBox="true"/>
            <p:nvPr/>
          </p:nvSpPr>
          <p:spPr>
            <a:xfrm rot="0">
              <a:off x="0" y="-104775"/>
              <a:ext cx="15132868" cy="3979078"/>
            </a:xfrm>
            <a:prstGeom prst="rect">
              <a:avLst/>
            </a:prstGeom>
          </p:spPr>
          <p:txBody>
            <a:bodyPr anchor="t" rtlCol="false" tIns="0" lIns="0" bIns="0" rIns="0">
              <a:spAutoFit/>
            </a:bodyPr>
            <a:lstStyle/>
            <a:p>
              <a:pPr algn="ctr">
                <a:lnSpc>
                  <a:spcPts val="10399"/>
                </a:lnSpc>
              </a:pPr>
              <a:r>
                <a:rPr lang="en-US" sz="10399">
                  <a:solidFill>
                    <a:srgbClr val="384DE1"/>
                  </a:solidFill>
                  <a:latin typeface="Agrandir Wide Heavy"/>
                </a:rPr>
                <a:t>PROJECT SCOPE</a:t>
              </a:r>
            </a:p>
          </p:txBody>
        </p:sp>
        <p:sp>
          <p:nvSpPr>
            <p:cNvPr name="TextBox 14" id="14"/>
            <p:cNvSpPr txBox="true"/>
            <p:nvPr/>
          </p:nvSpPr>
          <p:spPr>
            <a:xfrm rot="0">
              <a:off x="0" y="4871157"/>
              <a:ext cx="15132868" cy="6181373"/>
            </a:xfrm>
            <a:prstGeom prst="rect">
              <a:avLst/>
            </a:prstGeom>
          </p:spPr>
          <p:txBody>
            <a:bodyPr anchor="t" rtlCol="false" tIns="0" lIns="0" bIns="0" rIns="0">
              <a:spAutoFit/>
            </a:bodyPr>
            <a:lstStyle/>
            <a:p>
              <a:pPr marL="514562" indent="-257281" lvl="1">
                <a:lnSpc>
                  <a:spcPts val="3336"/>
                </a:lnSpc>
                <a:buAutoNum type="arabicPeriod" startAt="1"/>
              </a:pPr>
              <a:r>
                <a:rPr lang="en-US" sz="2383">
                  <a:solidFill>
                    <a:srgbClr val="1B1B1B"/>
                  </a:solidFill>
                  <a:latin typeface="Muli Ultra-Bold"/>
                </a:rPr>
                <a:t>Data Ingestion - </a:t>
              </a:r>
              <a:r>
                <a:rPr lang="en-US" sz="2383">
                  <a:solidFill>
                    <a:srgbClr val="1B1B1B"/>
                  </a:solidFill>
                  <a:latin typeface="Muli"/>
                </a:rPr>
                <a:t>Create a data ingestion pipeline to extract new incoming data into the AWS data lake.</a:t>
              </a:r>
            </a:p>
            <a:p>
              <a:pPr marL="514562" indent="-257281" lvl="1">
                <a:lnSpc>
                  <a:spcPts val="3336"/>
                </a:lnSpc>
                <a:buAutoNum type="arabicPeriod" startAt="1"/>
              </a:pPr>
              <a:r>
                <a:rPr lang="en-US" sz="2383">
                  <a:solidFill>
                    <a:srgbClr val="1B1B1B"/>
                  </a:solidFill>
                  <a:latin typeface="Muli Ultra-Bold"/>
                </a:rPr>
                <a:t>Data Lake - </a:t>
              </a:r>
              <a:r>
                <a:rPr lang="en-US" sz="2383">
                  <a:solidFill>
                    <a:srgbClr val="1B1B1B"/>
                  </a:solidFill>
                  <a:latin typeface="Muli"/>
                </a:rPr>
                <a:t>Create a centralized repository to store data from multiple sources and of different formats.</a:t>
              </a:r>
            </a:p>
            <a:p>
              <a:pPr marL="514562" indent="-257281" lvl="1">
                <a:lnSpc>
                  <a:spcPts val="3336"/>
                </a:lnSpc>
                <a:buAutoNum type="arabicPeriod" startAt="1"/>
              </a:pPr>
              <a:r>
                <a:rPr lang="en-US" sz="2383">
                  <a:solidFill>
                    <a:srgbClr val="1B1B1B"/>
                  </a:solidFill>
                  <a:latin typeface="Muli Ultra-Bold"/>
                </a:rPr>
                <a:t>Data ETL Jobs - </a:t>
              </a:r>
              <a:r>
                <a:rPr lang="en-US" sz="2383">
                  <a:solidFill>
                    <a:srgbClr val="1B1B1B"/>
                  </a:solidFill>
                  <a:latin typeface="Muli"/>
                </a:rPr>
                <a:t>Create Extract, Transform, and Load jobs to preprocess raw data into usable proper versions.</a:t>
              </a:r>
            </a:p>
            <a:p>
              <a:pPr marL="514562" indent="-257281" lvl="1">
                <a:lnSpc>
                  <a:spcPts val="3336"/>
                </a:lnSpc>
                <a:buAutoNum type="arabicPeriod" startAt="1"/>
              </a:pPr>
              <a:r>
                <a:rPr lang="en-US" sz="2383">
                  <a:solidFill>
                    <a:srgbClr val="1B1B1B"/>
                  </a:solidFill>
                  <a:latin typeface="Muli Ultra-Bold"/>
                </a:rPr>
                <a:t>Data Analysis - </a:t>
              </a:r>
              <a:r>
                <a:rPr lang="en-US" sz="2383">
                  <a:solidFill>
                    <a:srgbClr val="1B1B1B"/>
                  </a:solidFill>
                  <a:latin typeface="Muli"/>
                </a:rPr>
                <a:t>Create SQL queries to analyze data to create key insights about the product.</a:t>
              </a:r>
            </a:p>
            <a:p>
              <a:pPr marL="514562" indent="-257281" lvl="1">
                <a:lnSpc>
                  <a:spcPts val="3336"/>
                </a:lnSpc>
                <a:buAutoNum type="arabicPeriod" startAt="1"/>
              </a:pPr>
              <a:r>
                <a:rPr lang="en-US" sz="2383">
                  <a:solidFill>
                    <a:srgbClr val="1B1B1B"/>
                  </a:solidFill>
                  <a:latin typeface="Muli Ultra-Bold"/>
                </a:rPr>
                <a:t>Data Reporting/Analytics - </a:t>
              </a:r>
              <a:r>
                <a:rPr lang="en-US" sz="2383">
                  <a:solidFill>
                    <a:srgbClr val="1B1B1B"/>
                  </a:solidFill>
                  <a:latin typeface="Muli"/>
                </a:rPr>
                <a:t>Create dashboards to answer questions and communicate insights to the Stakeholders.</a:t>
              </a:r>
            </a:p>
            <a:p>
              <a:pPr>
                <a:lnSpc>
                  <a:spcPts val="3336"/>
                </a:lnSpc>
              </a:pPr>
            </a:p>
          </p:txBody>
        </p:sp>
      </p:grpSp>
      <p:sp>
        <p:nvSpPr>
          <p:cNvPr name="TextBox 15" id="15"/>
          <p:cNvSpPr txBox="true"/>
          <p:nvPr/>
        </p:nvSpPr>
        <p:spPr>
          <a:xfrm rot="5400000">
            <a:off x="14537927" y="3688088"/>
            <a:ext cx="6493255" cy="254635"/>
          </a:xfrm>
          <a:prstGeom prst="rect">
            <a:avLst/>
          </a:prstGeom>
        </p:spPr>
        <p:txBody>
          <a:bodyPr anchor="t" rtlCol="false" tIns="0" lIns="0" bIns="0" rIns="0">
            <a:spAutoFit/>
          </a:bodyPr>
          <a:lstStyle/>
          <a:p>
            <a:pPr>
              <a:lnSpc>
                <a:spcPts val="2240"/>
              </a:lnSpc>
            </a:pPr>
            <a:r>
              <a:rPr lang="en-US" sz="1600" spc="128">
                <a:solidFill>
                  <a:srgbClr val="1B1B1B"/>
                </a:solidFill>
                <a:latin typeface="Muli Semi-Bold"/>
              </a:rPr>
              <a:t>YOUTUBE VIDEO DATA ANALITICS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2" r="-28711" b="-29439"/>
            </a:stretch>
          </a:blipFill>
        </p:spPr>
      </p:sp>
      <p:grpSp>
        <p:nvGrpSpPr>
          <p:cNvPr name="Group 3" id="3"/>
          <p:cNvGrpSpPr/>
          <p:nvPr/>
        </p:nvGrpSpPr>
        <p:grpSpPr>
          <a:xfrm rot="0">
            <a:off x="6179494" y="-101634"/>
            <a:ext cx="6174631" cy="10490268"/>
            <a:chOff x="0" y="0"/>
            <a:chExt cx="1626240" cy="2762869"/>
          </a:xfrm>
        </p:grpSpPr>
        <p:sp>
          <p:nvSpPr>
            <p:cNvPr name="Freeform 4" id="4"/>
            <p:cNvSpPr/>
            <p:nvPr/>
          </p:nvSpPr>
          <p:spPr>
            <a:xfrm flipH="false" flipV="false" rot="0">
              <a:off x="0" y="0"/>
              <a:ext cx="1626240" cy="2762869"/>
            </a:xfrm>
            <a:custGeom>
              <a:avLst/>
              <a:gdLst/>
              <a:ahLst/>
              <a:cxnLst/>
              <a:rect r="r" b="b" t="t" l="l"/>
              <a:pathLst>
                <a:path h="2762869" w="1626240">
                  <a:moveTo>
                    <a:pt x="0" y="0"/>
                  </a:moveTo>
                  <a:lnTo>
                    <a:pt x="1626240" y="0"/>
                  </a:lnTo>
                  <a:lnTo>
                    <a:pt x="1626240" y="2762869"/>
                  </a:lnTo>
                  <a:lnTo>
                    <a:pt x="0" y="2762869"/>
                  </a:lnTo>
                  <a:close/>
                </a:path>
              </a:pathLst>
            </a:custGeom>
            <a:solidFill>
              <a:srgbClr val="8A80DA"/>
            </a:solidFill>
          </p:spPr>
        </p:sp>
        <p:sp>
          <p:nvSpPr>
            <p:cNvPr name="TextBox 5" id="5"/>
            <p:cNvSpPr txBox="true"/>
            <p:nvPr/>
          </p:nvSpPr>
          <p:spPr>
            <a:xfrm>
              <a:off x="0" y="-9525"/>
              <a:ext cx="1626240" cy="2772394"/>
            </a:xfrm>
            <a:prstGeom prst="rect">
              <a:avLst/>
            </a:prstGeom>
          </p:spPr>
          <p:txBody>
            <a:bodyPr anchor="ctr" rtlCol="false" tIns="50800" lIns="50800" bIns="50800" rIns="50800"/>
            <a:lstStyle/>
            <a:p>
              <a:pPr algn="ctr">
                <a:lnSpc>
                  <a:spcPts val="2207"/>
                </a:lnSpc>
              </a:pPr>
            </a:p>
          </p:txBody>
        </p:sp>
      </p:grpSp>
      <p:sp>
        <p:nvSpPr>
          <p:cNvPr name="Freeform 6" id="6"/>
          <p:cNvSpPr/>
          <p:nvPr/>
        </p:nvSpPr>
        <p:spPr>
          <a:xfrm flipH="false" flipV="false" rot="0">
            <a:off x="13239951" y="321879"/>
            <a:ext cx="1178624" cy="1413642"/>
          </a:xfrm>
          <a:custGeom>
            <a:avLst/>
            <a:gdLst/>
            <a:ahLst/>
            <a:cxnLst/>
            <a:rect r="r" b="b" t="t" l="l"/>
            <a:pathLst>
              <a:path h="1413642" w="1178624">
                <a:moveTo>
                  <a:pt x="0" y="0"/>
                </a:moveTo>
                <a:lnTo>
                  <a:pt x="1178624" y="0"/>
                </a:lnTo>
                <a:lnTo>
                  <a:pt x="1178624" y="1413642"/>
                </a:lnTo>
                <a:lnTo>
                  <a:pt x="0" y="1413642"/>
                </a:lnTo>
                <a:lnTo>
                  <a:pt x="0" y="0"/>
                </a:lnTo>
                <a:close/>
              </a:path>
            </a:pathLst>
          </a:custGeom>
          <a:blipFill>
            <a:blip r:embed="rId3"/>
            <a:stretch>
              <a:fillRect l="0" t="0" r="0" b="0"/>
            </a:stretch>
          </a:blipFill>
          <a:ln cap="sq">
            <a:noFill/>
            <a:prstDash val="solid"/>
            <a:miter/>
          </a:ln>
        </p:spPr>
      </p:sp>
      <p:sp>
        <p:nvSpPr>
          <p:cNvPr name="Freeform 7" id="7"/>
          <p:cNvSpPr/>
          <p:nvPr/>
        </p:nvSpPr>
        <p:spPr>
          <a:xfrm flipH="false" flipV="false" rot="0">
            <a:off x="13087551" y="4717820"/>
            <a:ext cx="1533138" cy="1266755"/>
          </a:xfrm>
          <a:custGeom>
            <a:avLst/>
            <a:gdLst/>
            <a:ahLst/>
            <a:cxnLst/>
            <a:rect r="r" b="b" t="t" l="l"/>
            <a:pathLst>
              <a:path h="1266755" w="1533138">
                <a:moveTo>
                  <a:pt x="0" y="0"/>
                </a:moveTo>
                <a:lnTo>
                  <a:pt x="1533138" y="0"/>
                </a:lnTo>
                <a:lnTo>
                  <a:pt x="1533138" y="1266755"/>
                </a:lnTo>
                <a:lnTo>
                  <a:pt x="0" y="1266755"/>
                </a:lnTo>
                <a:lnTo>
                  <a:pt x="0" y="0"/>
                </a:lnTo>
                <a:close/>
              </a:path>
            </a:pathLst>
          </a:custGeom>
          <a:blipFill>
            <a:blip r:embed="rId4"/>
            <a:stretch>
              <a:fillRect l="0" t="0" r="0" b="0"/>
            </a:stretch>
          </a:blipFill>
        </p:spPr>
      </p:sp>
      <p:grpSp>
        <p:nvGrpSpPr>
          <p:cNvPr name="Group 8" id="8"/>
          <p:cNvGrpSpPr/>
          <p:nvPr/>
        </p:nvGrpSpPr>
        <p:grpSpPr>
          <a:xfrm rot="0">
            <a:off x="-1504354" y="-205979"/>
            <a:ext cx="6794014" cy="9847598"/>
            <a:chOff x="0" y="0"/>
            <a:chExt cx="9058685" cy="13130131"/>
          </a:xfrm>
        </p:grpSpPr>
        <p:sp>
          <p:nvSpPr>
            <p:cNvPr name="Freeform 9" id="9"/>
            <p:cNvSpPr/>
            <p:nvPr/>
          </p:nvSpPr>
          <p:spPr>
            <a:xfrm flipH="true" flipV="false" rot="0">
              <a:off x="0" y="2372931"/>
              <a:ext cx="9058685" cy="9793173"/>
            </a:xfrm>
            <a:custGeom>
              <a:avLst/>
              <a:gdLst/>
              <a:ahLst/>
              <a:cxnLst/>
              <a:rect r="r" b="b" t="t" l="l"/>
              <a:pathLst>
                <a:path h="9793173" w="9058685">
                  <a:moveTo>
                    <a:pt x="9058685" y="0"/>
                  </a:moveTo>
                  <a:lnTo>
                    <a:pt x="0" y="0"/>
                  </a:lnTo>
                  <a:lnTo>
                    <a:pt x="0" y="9793173"/>
                  </a:lnTo>
                  <a:lnTo>
                    <a:pt x="9058685" y="9793173"/>
                  </a:lnTo>
                  <a:lnTo>
                    <a:pt x="9058685" y="0"/>
                  </a:lnTo>
                  <a:close/>
                </a:path>
              </a:pathLst>
            </a:custGeom>
            <a:blipFill>
              <a:blip r:embed="rId5"/>
              <a:stretch>
                <a:fillRect l="0" t="0" r="0" b="0"/>
              </a:stretch>
            </a:blipFill>
            <a:ln cap="sq">
              <a:noFill/>
              <a:prstDash val="solid"/>
              <a:miter/>
            </a:ln>
          </p:spPr>
        </p:sp>
        <p:sp>
          <p:nvSpPr>
            <p:cNvPr name="Freeform 10" id="10"/>
            <p:cNvSpPr/>
            <p:nvPr/>
          </p:nvSpPr>
          <p:spPr>
            <a:xfrm flipH="false" flipV="false" rot="0">
              <a:off x="2527934" y="1472836"/>
              <a:ext cx="621340" cy="620564"/>
            </a:xfrm>
            <a:custGeom>
              <a:avLst/>
              <a:gdLst/>
              <a:ahLst/>
              <a:cxnLst/>
              <a:rect r="r" b="b" t="t" l="l"/>
              <a:pathLst>
                <a:path h="620564" w="621340">
                  <a:moveTo>
                    <a:pt x="0" y="0"/>
                  </a:moveTo>
                  <a:lnTo>
                    <a:pt x="621340" y="0"/>
                  </a:lnTo>
                  <a:lnTo>
                    <a:pt x="621340" y="620563"/>
                  </a:lnTo>
                  <a:lnTo>
                    <a:pt x="0" y="620563"/>
                  </a:lnTo>
                  <a:lnTo>
                    <a:pt x="0" y="0"/>
                  </a:lnTo>
                  <a:close/>
                </a:path>
              </a:pathLst>
            </a:custGeom>
            <a:blipFill>
              <a:blip r:embed="rId6"/>
              <a:stretch>
                <a:fillRect l="0" t="0" r="0" b="0"/>
              </a:stretch>
            </a:blipFill>
          </p:spPr>
        </p:sp>
        <p:sp>
          <p:nvSpPr>
            <p:cNvPr name="Freeform 11" id="11"/>
            <p:cNvSpPr/>
            <p:nvPr/>
          </p:nvSpPr>
          <p:spPr>
            <a:xfrm flipH="false" flipV="false" rot="0">
              <a:off x="8537936" y="6388935"/>
              <a:ext cx="520749" cy="520098"/>
            </a:xfrm>
            <a:custGeom>
              <a:avLst/>
              <a:gdLst/>
              <a:ahLst/>
              <a:cxnLst/>
              <a:rect r="r" b="b" t="t" l="l"/>
              <a:pathLst>
                <a:path h="520098" w="520749">
                  <a:moveTo>
                    <a:pt x="0" y="0"/>
                  </a:moveTo>
                  <a:lnTo>
                    <a:pt x="520749" y="0"/>
                  </a:lnTo>
                  <a:lnTo>
                    <a:pt x="520749" y="520098"/>
                  </a:lnTo>
                  <a:lnTo>
                    <a:pt x="0" y="520098"/>
                  </a:lnTo>
                  <a:lnTo>
                    <a:pt x="0" y="0"/>
                  </a:lnTo>
                  <a:close/>
                </a:path>
              </a:pathLst>
            </a:custGeom>
            <a:blipFill>
              <a:blip r:embed="rId7"/>
              <a:stretch>
                <a:fillRect l="0" t="0" r="0" b="0"/>
              </a:stretch>
            </a:blipFill>
            <a:ln cap="sq">
              <a:noFill/>
              <a:prstDash val="solid"/>
              <a:miter/>
            </a:ln>
          </p:spPr>
        </p:sp>
        <p:sp>
          <p:nvSpPr>
            <p:cNvPr name="Freeform 12" id="12"/>
            <p:cNvSpPr/>
            <p:nvPr/>
          </p:nvSpPr>
          <p:spPr>
            <a:xfrm flipH="false" flipV="false" rot="0">
              <a:off x="2577968" y="12559539"/>
              <a:ext cx="571306" cy="570592"/>
            </a:xfrm>
            <a:custGeom>
              <a:avLst/>
              <a:gdLst/>
              <a:ahLst/>
              <a:cxnLst/>
              <a:rect r="r" b="b" t="t" l="l"/>
              <a:pathLst>
                <a:path h="570592" w="571306">
                  <a:moveTo>
                    <a:pt x="0" y="0"/>
                  </a:moveTo>
                  <a:lnTo>
                    <a:pt x="571306" y="0"/>
                  </a:lnTo>
                  <a:lnTo>
                    <a:pt x="571306" y="570592"/>
                  </a:lnTo>
                  <a:lnTo>
                    <a:pt x="0" y="570592"/>
                  </a:lnTo>
                  <a:lnTo>
                    <a:pt x="0" y="0"/>
                  </a:lnTo>
                  <a:close/>
                </a:path>
              </a:pathLst>
            </a:custGeom>
            <a:blipFill>
              <a:blip r:embed="rId8"/>
              <a:stretch>
                <a:fillRect l="0" t="0" r="0" b="0"/>
              </a:stretch>
            </a:blipFill>
          </p:spPr>
        </p:sp>
        <p:sp>
          <p:nvSpPr>
            <p:cNvPr name="Freeform 13" id="13"/>
            <p:cNvSpPr/>
            <p:nvPr/>
          </p:nvSpPr>
          <p:spPr>
            <a:xfrm flipH="false" flipV="false" rot="0">
              <a:off x="7165084" y="0"/>
              <a:ext cx="1893601" cy="2185976"/>
            </a:xfrm>
            <a:custGeom>
              <a:avLst/>
              <a:gdLst/>
              <a:ahLst/>
              <a:cxnLst/>
              <a:rect r="r" b="b" t="t" l="l"/>
              <a:pathLst>
                <a:path h="2185976" w="1893601">
                  <a:moveTo>
                    <a:pt x="0" y="0"/>
                  </a:moveTo>
                  <a:lnTo>
                    <a:pt x="1893601" y="0"/>
                  </a:lnTo>
                  <a:lnTo>
                    <a:pt x="1893601" y="2185976"/>
                  </a:lnTo>
                  <a:lnTo>
                    <a:pt x="0" y="2185976"/>
                  </a:lnTo>
                  <a:lnTo>
                    <a:pt x="0" y="0"/>
                  </a:lnTo>
                  <a:close/>
                </a:path>
              </a:pathLst>
            </a:custGeom>
            <a:blipFill>
              <a:blip r:embed="rId9"/>
              <a:stretch>
                <a:fillRect l="0" t="0" r="0" b="0"/>
              </a:stretch>
            </a:blipFill>
          </p:spPr>
        </p:sp>
      </p:grpSp>
      <p:grpSp>
        <p:nvGrpSpPr>
          <p:cNvPr name="Group 14" id="14"/>
          <p:cNvGrpSpPr/>
          <p:nvPr/>
        </p:nvGrpSpPr>
        <p:grpSpPr>
          <a:xfrm rot="0">
            <a:off x="-1351954" y="-53579"/>
            <a:ext cx="6794014" cy="9847598"/>
            <a:chOff x="0" y="0"/>
            <a:chExt cx="9058685" cy="13130131"/>
          </a:xfrm>
        </p:grpSpPr>
        <p:sp>
          <p:nvSpPr>
            <p:cNvPr name="Freeform 15" id="15"/>
            <p:cNvSpPr/>
            <p:nvPr/>
          </p:nvSpPr>
          <p:spPr>
            <a:xfrm flipH="true" flipV="false" rot="0">
              <a:off x="0" y="2372931"/>
              <a:ext cx="9058685" cy="9793173"/>
            </a:xfrm>
            <a:custGeom>
              <a:avLst/>
              <a:gdLst/>
              <a:ahLst/>
              <a:cxnLst/>
              <a:rect r="r" b="b" t="t" l="l"/>
              <a:pathLst>
                <a:path h="9793173" w="9058685">
                  <a:moveTo>
                    <a:pt x="9058685" y="0"/>
                  </a:moveTo>
                  <a:lnTo>
                    <a:pt x="0" y="0"/>
                  </a:lnTo>
                  <a:lnTo>
                    <a:pt x="0" y="9793173"/>
                  </a:lnTo>
                  <a:lnTo>
                    <a:pt x="9058685" y="9793173"/>
                  </a:lnTo>
                  <a:lnTo>
                    <a:pt x="9058685" y="0"/>
                  </a:lnTo>
                  <a:close/>
                </a:path>
              </a:pathLst>
            </a:custGeom>
            <a:blipFill>
              <a:blip r:embed="rId5"/>
              <a:stretch>
                <a:fillRect l="0" t="0" r="0" b="0"/>
              </a:stretch>
            </a:blipFill>
            <a:ln cap="sq">
              <a:noFill/>
              <a:prstDash val="solid"/>
              <a:miter/>
            </a:ln>
          </p:spPr>
        </p:sp>
        <p:sp>
          <p:nvSpPr>
            <p:cNvPr name="Freeform 16" id="16"/>
            <p:cNvSpPr/>
            <p:nvPr/>
          </p:nvSpPr>
          <p:spPr>
            <a:xfrm flipH="false" flipV="false" rot="0">
              <a:off x="2527934" y="1472836"/>
              <a:ext cx="621340" cy="620564"/>
            </a:xfrm>
            <a:custGeom>
              <a:avLst/>
              <a:gdLst/>
              <a:ahLst/>
              <a:cxnLst/>
              <a:rect r="r" b="b" t="t" l="l"/>
              <a:pathLst>
                <a:path h="620564" w="621340">
                  <a:moveTo>
                    <a:pt x="0" y="0"/>
                  </a:moveTo>
                  <a:lnTo>
                    <a:pt x="621340" y="0"/>
                  </a:lnTo>
                  <a:lnTo>
                    <a:pt x="621340" y="620563"/>
                  </a:lnTo>
                  <a:lnTo>
                    <a:pt x="0" y="620563"/>
                  </a:lnTo>
                  <a:lnTo>
                    <a:pt x="0" y="0"/>
                  </a:lnTo>
                  <a:close/>
                </a:path>
              </a:pathLst>
            </a:custGeom>
            <a:blipFill>
              <a:blip r:embed="rId6"/>
              <a:stretch>
                <a:fillRect l="0" t="0" r="0" b="0"/>
              </a:stretch>
            </a:blipFill>
          </p:spPr>
        </p:sp>
        <p:sp>
          <p:nvSpPr>
            <p:cNvPr name="Freeform 17" id="17"/>
            <p:cNvSpPr/>
            <p:nvPr/>
          </p:nvSpPr>
          <p:spPr>
            <a:xfrm flipH="false" flipV="false" rot="0">
              <a:off x="8537936" y="6388935"/>
              <a:ext cx="520749" cy="520098"/>
            </a:xfrm>
            <a:custGeom>
              <a:avLst/>
              <a:gdLst/>
              <a:ahLst/>
              <a:cxnLst/>
              <a:rect r="r" b="b" t="t" l="l"/>
              <a:pathLst>
                <a:path h="520098" w="520749">
                  <a:moveTo>
                    <a:pt x="0" y="0"/>
                  </a:moveTo>
                  <a:lnTo>
                    <a:pt x="520749" y="0"/>
                  </a:lnTo>
                  <a:lnTo>
                    <a:pt x="520749" y="520098"/>
                  </a:lnTo>
                  <a:lnTo>
                    <a:pt x="0" y="520098"/>
                  </a:lnTo>
                  <a:lnTo>
                    <a:pt x="0" y="0"/>
                  </a:lnTo>
                  <a:close/>
                </a:path>
              </a:pathLst>
            </a:custGeom>
            <a:blipFill>
              <a:blip r:embed="rId7"/>
              <a:stretch>
                <a:fillRect l="0" t="0" r="0" b="0"/>
              </a:stretch>
            </a:blipFill>
            <a:ln cap="sq">
              <a:noFill/>
              <a:prstDash val="solid"/>
              <a:miter/>
            </a:ln>
          </p:spPr>
        </p:sp>
        <p:sp>
          <p:nvSpPr>
            <p:cNvPr name="Freeform 18" id="18"/>
            <p:cNvSpPr/>
            <p:nvPr/>
          </p:nvSpPr>
          <p:spPr>
            <a:xfrm flipH="false" flipV="false" rot="0">
              <a:off x="2577968" y="12559539"/>
              <a:ext cx="571306" cy="570592"/>
            </a:xfrm>
            <a:custGeom>
              <a:avLst/>
              <a:gdLst/>
              <a:ahLst/>
              <a:cxnLst/>
              <a:rect r="r" b="b" t="t" l="l"/>
              <a:pathLst>
                <a:path h="570592" w="571306">
                  <a:moveTo>
                    <a:pt x="0" y="0"/>
                  </a:moveTo>
                  <a:lnTo>
                    <a:pt x="571306" y="0"/>
                  </a:lnTo>
                  <a:lnTo>
                    <a:pt x="571306" y="570592"/>
                  </a:lnTo>
                  <a:lnTo>
                    <a:pt x="0" y="570592"/>
                  </a:lnTo>
                  <a:lnTo>
                    <a:pt x="0" y="0"/>
                  </a:lnTo>
                  <a:close/>
                </a:path>
              </a:pathLst>
            </a:custGeom>
            <a:blipFill>
              <a:blip r:embed="rId8"/>
              <a:stretch>
                <a:fillRect l="0" t="0" r="0" b="0"/>
              </a:stretch>
            </a:blipFill>
          </p:spPr>
        </p:sp>
        <p:sp>
          <p:nvSpPr>
            <p:cNvPr name="Freeform 19" id="19"/>
            <p:cNvSpPr/>
            <p:nvPr/>
          </p:nvSpPr>
          <p:spPr>
            <a:xfrm flipH="false" flipV="false" rot="0">
              <a:off x="7165084" y="0"/>
              <a:ext cx="1893601" cy="2185976"/>
            </a:xfrm>
            <a:custGeom>
              <a:avLst/>
              <a:gdLst/>
              <a:ahLst/>
              <a:cxnLst/>
              <a:rect r="r" b="b" t="t" l="l"/>
              <a:pathLst>
                <a:path h="2185976" w="1893601">
                  <a:moveTo>
                    <a:pt x="0" y="0"/>
                  </a:moveTo>
                  <a:lnTo>
                    <a:pt x="1893601" y="0"/>
                  </a:lnTo>
                  <a:lnTo>
                    <a:pt x="1893601" y="2185976"/>
                  </a:lnTo>
                  <a:lnTo>
                    <a:pt x="0" y="2185976"/>
                  </a:lnTo>
                  <a:lnTo>
                    <a:pt x="0" y="0"/>
                  </a:lnTo>
                  <a:close/>
                </a:path>
              </a:pathLst>
            </a:custGeom>
            <a:blipFill>
              <a:blip r:embed="rId9"/>
              <a:stretch>
                <a:fillRect l="0" t="0" r="0" b="0"/>
              </a:stretch>
            </a:blipFill>
          </p:spPr>
        </p:sp>
      </p:grpSp>
      <p:sp>
        <p:nvSpPr>
          <p:cNvPr name="TextBox 20" id="20"/>
          <p:cNvSpPr txBox="true"/>
          <p:nvPr/>
        </p:nvSpPr>
        <p:spPr>
          <a:xfrm rot="0">
            <a:off x="12578644" y="2046501"/>
            <a:ext cx="5278211" cy="3346449"/>
          </a:xfrm>
          <a:prstGeom prst="rect">
            <a:avLst/>
          </a:prstGeom>
        </p:spPr>
        <p:txBody>
          <a:bodyPr anchor="t" rtlCol="false" tIns="0" lIns="0" bIns="0" rIns="0">
            <a:spAutoFit/>
          </a:bodyPr>
          <a:lstStyle/>
          <a:p>
            <a:pPr>
              <a:lnSpc>
                <a:spcPts val="3080"/>
              </a:lnSpc>
            </a:pPr>
            <a:r>
              <a:rPr lang="en-US" sz="2200">
                <a:solidFill>
                  <a:srgbClr val="1B1B1B"/>
                </a:solidFill>
                <a:latin typeface="Muli"/>
              </a:rPr>
              <a:t>The dataset contains daily statistics for trending YouTube videos with up to 200 trending videos per day. It includes several months of data on daily trending YouTube videos. Major nations covered in this dataset are US, GB, DE, CA, JP, IN, and FR regions. </a:t>
            </a:r>
          </a:p>
          <a:p>
            <a:pPr>
              <a:lnSpc>
                <a:spcPts val="3080"/>
              </a:lnSpc>
            </a:pPr>
          </a:p>
          <a:p>
            <a:pPr>
              <a:lnSpc>
                <a:spcPts val="1820"/>
              </a:lnSpc>
            </a:pPr>
          </a:p>
        </p:txBody>
      </p:sp>
      <p:sp>
        <p:nvSpPr>
          <p:cNvPr name="TextBox 21" id="21"/>
          <p:cNvSpPr txBox="true"/>
          <p:nvPr/>
        </p:nvSpPr>
        <p:spPr>
          <a:xfrm rot="0">
            <a:off x="12578644" y="6318100"/>
            <a:ext cx="5278211" cy="3736974"/>
          </a:xfrm>
          <a:prstGeom prst="rect">
            <a:avLst/>
          </a:prstGeom>
        </p:spPr>
        <p:txBody>
          <a:bodyPr anchor="t" rtlCol="false" tIns="0" lIns="0" bIns="0" rIns="0">
            <a:spAutoFit/>
          </a:bodyPr>
          <a:lstStyle/>
          <a:p>
            <a:pPr>
              <a:lnSpc>
                <a:spcPts val="3080"/>
              </a:lnSpc>
            </a:pPr>
            <a:r>
              <a:rPr lang="en-US" sz="2200">
                <a:solidFill>
                  <a:srgbClr val="1B1B1B"/>
                </a:solidFill>
                <a:latin typeface="Muli Bold"/>
              </a:rPr>
              <a:t>There are two parts to this dataset:</a:t>
            </a:r>
          </a:p>
          <a:p>
            <a:pPr marL="474983" indent="-237491" lvl="1">
              <a:lnSpc>
                <a:spcPts val="3080"/>
              </a:lnSpc>
              <a:buAutoNum type="arabicPeriod" startAt="1"/>
            </a:pPr>
            <a:r>
              <a:rPr lang="en-US" sz="2200">
                <a:solidFill>
                  <a:srgbClr val="1B1B1B"/>
                </a:solidFill>
                <a:latin typeface="Muli"/>
              </a:rPr>
              <a:t>Each region’s trending video data is in a separate .csv file. Data includes both numerical and categorical columns.</a:t>
            </a:r>
          </a:p>
          <a:p>
            <a:pPr marL="474983" indent="-237491" lvl="1">
              <a:lnSpc>
                <a:spcPts val="3080"/>
              </a:lnSpc>
              <a:buAutoNum type="arabicPeriod" startAt="1"/>
            </a:pPr>
            <a:r>
              <a:rPr lang="en-US" sz="2200">
                <a:solidFill>
                  <a:srgbClr val="1B1B1B"/>
                </a:solidFill>
                <a:latin typeface="Muli"/>
              </a:rPr>
              <a:t>Each video is also associated with its video category which is stored in a separate .json file that varies between regions.</a:t>
            </a:r>
          </a:p>
          <a:p>
            <a:pPr>
              <a:lnSpc>
                <a:spcPts val="1820"/>
              </a:lnSpc>
            </a:pPr>
          </a:p>
        </p:txBody>
      </p:sp>
      <p:sp>
        <p:nvSpPr>
          <p:cNvPr name="TextBox 22" id="22"/>
          <p:cNvSpPr txBox="true"/>
          <p:nvPr/>
        </p:nvSpPr>
        <p:spPr>
          <a:xfrm rot="0">
            <a:off x="6389985" y="3878569"/>
            <a:ext cx="8028590" cy="1264931"/>
          </a:xfrm>
          <a:prstGeom prst="rect">
            <a:avLst/>
          </a:prstGeom>
        </p:spPr>
        <p:txBody>
          <a:bodyPr anchor="t" rtlCol="false" tIns="0" lIns="0" bIns="0" rIns="0">
            <a:spAutoFit/>
          </a:bodyPr>
          <a:lstStyle/>
          <a:p>
            <a:pPr>
              <a:lnSpc>
                <a:spcPts val="7800"/>
              </a:lnSpc>
            </a:pPr>
            <a:r>
              <a:rPr lang="en-US" sz="7800">
                <a:solidFill>
                  <a:srgbClr val="FFFFFF"/>
                </a:solidFill>
                <a:latin typeface="Agrandir Wide Heavy"/>
              </a:rPr>
              <a:t>DATASET</a:t>
            </a:r>
          </a:p>
        </p:txBody>
      </p:sp>
      <p:sp>
        <p:nvSpPr>
          <p:cNvPr name="TextBox 23" id="23"/>
          <p:cNvSpPr txBox="true"/>
          <p:nvPr/>
        </p:nvSpPr>
        <p:spPr>
          <a:xfrm rot="0">
            <a:off x="6627705" y="5105400"/>
            <a:ext cx="5278211" cy="1050924"/>
          </a:xfrm>
          <a:prstGeom prst="rect">
            <a:avLst/>
          </a:prstGeom>
        </p:spPr>
        <p:txBody>
          <a:bodyPr anchor="t" rtlCol="false" tIns="0" lIns="0" bIns="0" rIns="0">
            <a:spAutoFit/>
          </a:bodyPr>
          <a:lstStyle/>
          <a:p>
            <a:pPr>
              <a:lnSpc>
                <a:spcPts val="3080"/>
              </a:lnSpc>
            </a:pPr>
          </a:p>
          <a:p>
            <a:pPr>
              <a:lnSpc>
                <a:spcPts val="3500"/>
              </a:lnSpc>
            </a:pPr>
            <a:r>
              <a:rPr lang="en-US" sz="2500">
                <a:solidFill>
                  <a:srgbClr val="FFFFFF"/>
                </a:solidFill>
                <a:latin typeface="Muli"/>
              </a:rPr>
              <a:t>The dataset is sourced from Kaggle.</a:t>
            </a:r>
          </a:p>
          <a:p>
            <a:pPr>
              <a:lnSpc>
                <a:spcPts val="1820"/>
              </a:lnSpc>
            </a:pPr>
          </a:p>
        </p:txBody>
      </p:sp>
      <p:sp>
        <p:nvSpPr>
          <p:cNvPr name="TextBox 24" id="24"/>
          <p:cNvSpPr txBox="true"/>
          <p:nvPr/>
        </p:nvSpPr>
        <p:spPr>
          <a:xfrm rot="0">
            <a:off x="6627705" y="6108699"/>
            <a:ext cx="5278211" cy="1209268"/>
          </a:xfrm>
          <a:prstGeom prst="rect">
            <a:avLst/>
          </a:prstGeom>
        </p:spPr>
        <p:txBody>
          <a:bodyPr anchor="t" rtlCol="false" tIns="0" lIns="0" bIns="0" rIns="0">
            <a:spAutoFit/>
          </a:bodyPr>
          <a:lstStyle/>
          <a:p>
            <a:pPr algn="ctr">
              <a:lnSpc>
                <a:spcPts val="3244"/>
              </a:lnSpc>
              <a:spcBef>
                <a:spcPct val="0"/>
              </a:spcBef>
            </a:pPr>
            <a:r>
              <a:rPr lang="en-US" sz="2317">
                <a:solidFill>
                  <a:srgbClr val="FFFFFF"/>
                </a:solidFill>
                <a:latin typeface="Muli Ultra-Bold"/>
              </a:rPr>
              <a:t>Link - https://www.kaggle.com/datasets/datasnaek/youtube-new/data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E9D7"/>
        </a:solidFill>
      </p:bgPr>
    </p:bg>
    <p:spTree>
      <p:nvGrpSpPr>
        <p:cNvPr id="1" name=""/>
        <p:cNvGrpSpPr/>
        <p:nvPr/>
      </p:nvGrpSpPr>
      <p:grpSpPr>
        <a:xfrm>
          <a:off x="0" y="0"/>
          <a:ext cx="0" cy="0"/>
          <a:chOff x="0" y="0"/>
          <a:chExt cx="0" cy="0"/>
        </a:xfrm>
      </p:grpSpPr>
      <p:sp>
        <p:nvSpPr>
          <p:cNvPr name="Freeform 2" id="2"/>
          <p:cNvSpPr/>
          <p:nvPr/>
        </p:nvSpPr>
        <p:spPr>
          <a:xfrm flipH="false" flipV="false" rot="0">
            <a:off x="3252209" y="1211015"/>
            <a:ext cx="10847104" cy="9075985"/>
          </a:xfrm>
          <a:custGeom>
            <a:avLst/>
            <a:gdLst/>
            <a:ahLst/>
            <a:cxnLst/>
            <a:rect r="r" b="b" t="t" l="l"/>
            <a:pathLst>
              <a:path h="9075985" w="10847104">
                <a:moveTo>
                  <a:pt x="0" y="0"/>
                </a:moveTo>
                <a:lnTo>
                  <a:pt x="10847104" y="0"/>
                </a:lnTo>
                <a:lnTo>
                  <a:pt x="10847104" y="9075985"/>
                </a:lnTo>
                <a:lnTo>
                  <a:pt x="0" y="9075985"/>
                </a:lnTo>
                <a:lnTo>
                  <a:pt x="0" y="0"/>
                </a:lnTo>
                <a:close/>
              </a:path>
            </a:pathLst>
          </a:custGeom>
          <a:blipFill>
            <a:blip r:embed="rId2"/>
            <a:stretch>
              <a:fillRect l="-395" t="0" r="-395" b="0"/>
            </a:stretch>
          </a:blipFill>
        </p:spPr>
      </p:sp>
      <p:sp>
        <p:nvSpPr>
          <p:cNvPr name="TextBox 3" id="3"/>
          <p:cNvSpPr txBox="true"/>
          <p:nvPr/>
        </p:nvSpPr>
        <p:spPr>
          <a:xfrm rot="0">
            <a:off x="4608103" y="13391"/>
            <a:ext cx="14540347" cy="1197623"/>
          </a:xfrm>
          <a:prstGeom prst="rect">
            <a:avLst/>
          </a:prstGeom>
        </p:spPr>
        <p:txBody>
          <a:bodyPr anchor="t" rtlCol="false" tIns="0" lIns="0" bIns="0" rIns="0">
            <a:spAutoFit/>
          </a:bodyPr>
          <a:lstStyle/>
          <a:p>
            <a:pPr>
              <a:lnSpc>
                <a:spcPts val="7400"/>
              </a:lnSpc>
            </a:pPr>
            <a:r>
              <a:rPr lang="en-US" sz="7400">
                <a:solidFill>
                  <a:srgbClr val="1B1B1B"/>
                </a:solidFill>
                <a:latin typeface="Agrandir Wide Heavy"/>
              </a:rPr>
              <a:t>DATA 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6663"/>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sp>
        <p:nvSpPr>
          <p:cNvPr name="Freeform 3" id="3"/>
          <p:cNvSpPr/>
          <p:nvPr/>
        </p:nvSpPr>
        <p:spPr>
          <a:xfrm flipH="true" flipV="false" rot="0">
            <a:off x="12889800" y="1254744"/>
            <a:ext cx="3723894" cy="8229600"/>
          </a:xfrm>
          <a:custGeom>
            <a:avLst/>
            <a:gdLst/>
            <a:ahLst/>
            <a:cxnLst/>
            <a:rect r="r" b="b" t="t" l="l"/>
            <a:pathLst>
              <a:path h="8229600" w="3723894">
                <a:moveTo>
                  <a:pt x="3723894" y="0"/>
                </a:moveTo>
                <a:lnTo>
                  <a:pt x="0" y="0"/>
                </a:lnTo>
                <a:lnTo>
                  <a:pt x="0" y="8229600"/>
                </a:lnTo>
                <a:lnTo>
                  <a:pt x="3723894" y="8229600"/>
                </a:lnTo>
                <a:lnTo>
                  <a:pt x="3723894" y="0"/>
                </a:lnTo>
                <a:close/>
              </a:path>
            </a:pathLst>
          </a:custGeom>
          <a:blipFill>
            <a:blip r:embed="rId2"/>
            <a:stretch>
              <a:fillRect l="0" t="0" r="0" b="0"/>
            </a:stretch>
          </a:blipFill>
        </p:spPr>
      </p:sp>
      <p:sp>
        <p:nvSpPr>
          <p:cNvPr name="Freeform 4" id="4"/>
          <p:cNvSpPr/>
          <p:nvPr/>
        </p:nvSpPr>
        <p:spPr>
          <a:xfrm flipH="false" flipV="false" rot="0">
            <a:off x="609569" y="2021752"/>
            <a:ext cx="1222389" cy="1288072"/>
          </a:xfrm>
          <a:custGeom>
            <a:avLst/>
            <a:gdLst/>
            <a:ahLst/>
            <a:cxnLst/>
            <a:rect r="r" b="b" t="t" l="l"/>
            <a:pathLst>
              <a:path h="1288072" w="1222389">
                <a:moveTo>
                  <a:pt x="0" y="0"/>
                </a:moveTo>
                <a:lnTo>
                  <a:pt x="1222388" y="0"/>
                </a:lnTo>
                <a:lnTo>
                  <a:pt x="1222388" y="1288072"/>
                </a:lnTo>
                <a:lnTo>
                  <a:pt x="0" y="1288072"/>
                </a:lnTo>
                <a:lnTo>
                  <a:pt x="0" y="0"/>
                </a:lnTo>
                <a:close/>
              </a:path>
            </a:pathLst>
          </a:custGeom>
          <a:blipFill>
            <a:blip r:embed="rId3"/>
            <a:stretch>
              <a:fillRect l="0" t="-6624" r="-8914" b="0"/>
            </a:stretch>
          </a:blipFill>
        </p:spPr>
      </p:sp>
      <p:sp>
        <p:nvSpPr>
          <p:cNvPr name="Freeform 5" id="5"/>
          <p:cNvSpPr/>
          <p:nvPr/>
        </p:nvSpPr>
        <p:spPr>
          <a:xfrm flipH="false" flipV="false" rot="0">
            <a:off x="6849713" y="2021752"/>
            <a:ext cx="1085938" cy="1085938"/>
          </a:xfrm>
          <a:custGeom>
            <a:avLst/>
            <a:gdLst/>
            <a:ahLst/>
            <a:cxnLst/>
            <a:rect r="r" b="b" t="t" l="l"/>
            <a:pathLst>
              <a:path h="1085938" w="1085938">
                <a:moveTo>
                  <a:pt x="0" y="0"/>
                </a:moveTo>
                <a:lnTo>
                  <a:pt x="1085937" y="0"/>
                </a:lnTo>
                <a:lnTo>
                  <a:pt x="1085937" y="1085938"/>
                </a:lnTo>
                <a:lnTo>
                  <a:pt x="0" y="1085938"/>
                </a:lnTo>
                <a:lnTo>
                  <a:pt x="0" y="0"/>
                </a:lnTo>
                <a:close/>
              </a:path>
            </a:pathLst>
          </a:custGeom>
          <a:blipFill>
            <a:blip r:embed="rId4"/>
            <a:stretch>
              <a:fillRect l="0" t="0" r="0" b="0"/>
            </a:stretch>
          </a:blipFill>
        </p:spPr>
      </p:sp>
      <p:sp>
        <p:nvSpPr>
          <p:cNvPr name="Freeform 6" id="6"/>
          <p:cNvSpPr/>
          <p:nvPr/>
        </p:nvSpPr>
        <p:spPr>
          <a:xfrm flipH="false" flipV="false" rot="0">
            <a:off x="609569" y="4758349"/>
            <a:ext cx="1222389" cy="1222389"/>
          </a:xfrm>
          <a:custGeom>
            <a:avLst/>
            <a:gdLst/>
            <a:ahLst/>
            <a:cxnLst/>
            <a:rect r="r" b="b" t="t" l="l"/>
            <a:pathLst>
              <a:path h="1222389" w="1222389">
                <a:moveTo>
                  <a:pt x="0" y="0"/>
                </a:moveTo>
                <a:lnTo>
                  <a:pt x="1222388" y="0"/>
                </a:lnTo>
                <a:lnTo>
                  <a:pt x="1222388" y="1222389"/>
                </a:lnTo>
                <a:lnTo>
                  <a:pt x="0" y="1222389"/>
                </a:lnTo>
                <a:lnTo>
                  <a:pt x="0" y="0"/>
                </a:lnTo>
                <a:close/>
              </a:path>
            </a:pathLst>
          </a:custGeom>
          <a:blipFill>
            <a:blip r:embed="rId5"/>
            <a:stretch>
              <a:fillRect l="0" t="0" r="0" b="0"/>
            </a:stretch>
          </a:blipFill>
        </p:spPr>
      </p:sp>
      <p:sp>
        <p:nvSpPr>
          <p:cNvPr name="Freeform 7" id="7"/>
          <p:cNvSpPr/>
          <p:nvPr/>
        </p:nvSpPr>
        <p:spPr>
          <a:xfrm flipH="false" flipV="false" rot="0">
            <a:off x="618807" y="7795226"/>
            <a:ext cx="1203911" cy="1203911"/>
          </a:xfrm>
          <a:custGeom>
            <a:avLst/>
            <a:gdLst/>
            <a:ahLst/>
            <a:cxnLst/>
            <a:rect r="r" b="b" t="t" l="l"/>
            <a:pathLst>
              <a:path h="1203911" w="1203911">
                <a:moveTo>
                  <a:pt x="0" y="0"/>
                </a:moveTo>
                <a:lnTo>
                  <a:pt x="1203911" y="0"/>
                </a:lnTo>
                <a:lnTo>
                  <a:pt x="1203911" y="1203911"/>
                </a:lnTo>
                <a:lnTo>
                  <a:pt x="0" y="1203911"/>
                </a:lnTo>
                <a:lnTo>
                  <a:pt x="0" y="0"/>
                </a:lnTo>
                <a:close/>
              </a:path>
            </a:pathLst>
          </a:custGeom>
          <a:blipFill>
            <a:blip r:embed="rId6"/>
            <a:stretch>
              <a:fillRect l="0" t="0" r="0" b="0"/>
            </a:stretch>
          </a:blipFill>
        </p:spPr>
      </p:sp>
      <p:grpSp>
        <p:nvGrpSpPr>
          <p:cNvPr name="Group 8" id="8"/>
          <p:cNvGrpSpPr/>
          <p:nvPr/>
        </p:nvGrpSpPr>
        <p:grpSpPr>
          <a:xfrm rot="0">
            <a:off x="1974832" y="2021752"/>
            <a:ext cx="3737985" cy="1543289"/>
            <a:chOff x="0" y="0"/>
            <a:chExt cx="4983980" cy="2057718"/>
          </a:xfrm>
        </p:grpSpPr>
        <p:sp>
          <p:nvSpPr>
            <p:cNvPr name="TextBox 9" id="9"/>
            <p:cNvSpPr txBox="true"/>
            <p:nvPr/>
          </p:nvSpPr>
          <p:spPr>
            <a:xfrm rot="0">
              <a:off x="0" y="-47625"/>
              <a:ext cx="4983980" cy="688552"/>
            </a:xfrm>
            <a:prstGeom prst="rect">
              <a:avLst/>
            </a:prstGeom>
          </p:spPr>
          <p:txBody>
            <a:bodyPr anchor="t" rtlCol="false" tIns="0" lIns="0" bIns="0" rIns="0">
              <a:spAutoFit/>
            </a:bodyPr>
            <a:lstStyle/>
            <a:p>
              <a:pPr>
                <a:lnSpc>
                  <a:spcPts val="4480"/>
                </a:lnSpc>
              </a:pPr>
              <a:r>
                <a:rPr lang="en-US" sz="3200">
                  <a:solidFill>
                    <a:srgbClr val="1B1B1B"/>
                  </a:solidFill>
                  <a:latin typeface="Muli Ultra-Bold"/>
                </a:rPr>
                <a:t>STEP 1:</a:t>
              </a:r>
            </a:p>
          </p:txBody>
        </p:sp>
        <p:sp>
          <p:nvSpPr>
            <p:cNvPr name="TextBox 10" id="10"/>
            <p:cNvSpPr txBox="true"/>
            <p:nvPr/>
          </p:nvSpPr>
          <p:spPr>
            <a:xfrm rot="0">
              <a:off x="0" y="973773"/>
              <a:ext cx="4983980" cy="1083945"/>
            </a:xfrm>
            <a:prstGeom prst="rect">
              <a:avLst/>
            </a:prstGeom>
          </p:spPr>
          <p:txBody>
            <a:bodyPr anchor="t" rtlCol="false" tIns="0" lIns="0" bIns="0" rIns="0">
              <a:spAutoFit/>
            </a:bodyPr>
            <a:lstStyle/>
            <a:p>
              <a:pPr>
                <a:lnSpc>
                  <a:spcPts val="3359"/>
                </a:lnSpc>
              </a:pPr>
              <a:r>
                <a:rPr lang="en-US" sz="2400">
                  <a:solidFill>
                    <a:srgbClr val="1B1B1B"/>
                  </a:solidFill>
                  <a:latin typeface="Muli"/>
                </a:rPr>
                <a:t>Ingest data into Amazon S3 Bucket from Kaggle</a:t>
              </a:r>
            </a:p>
          </p:txBody>
        </p:sp>
      </p:grpSp>
      <p:grpSp>
        <p:nvGrpSpPr>
          <p:cNvPr name="Group 11" id="11"/>
          <p:cNvGrpSpPr/>
          <p:nvPr/>
        </p:nvGrpSpPr>
        <p:grpSpPr>
          <a:xfrm rot="0">
            <a:off x="1974832" y="4699362"/>
            <a:ext cx="5385148" cy="2381489"/>
            <a:chOff x="0" y="0"/>
            <a:chExt cx="7180198" cy="3175318"/>
          </a:xfrm>
        </p:grpSpPr>
        <p:sp>
          <p:nvSpPr>
            <p:cNvPr name="TextBox 12" id="12"/>
            <p:cNvSpPr txBox="true"/>
            <p:nvPr/>
          </p:nvSpPr>
          <p:spPr>
            <a:xfrm rot="0">
              <a:off x="0" y="-47625"/>
              <a:ext cx="7180198" cy="688552"/>
            </a:xfrm>
            <a:prstGeom prst="rect">
              <a:avLst/>
            </a:prstGeom>
          </p:spPr>
          <p:txBody>
            <a:bodyPr anchor="t" rtlCol="false" tIns="0" lIns="0" bIns="0" rIns="0">
              <a:spAutoFit/>
            </a:bodyPr>
            <a:lstStyle/>
            <a:p>
              <a:pPr>
                <a:lnSpc>
                  <a:spcPts val="4480"/>
                </a:lnSpc>
              </a:pPr>
              <a:r>
                <a:rPr lang="en-US" sz="3200">
                  <a:solidFill>
                    <a:srgbClr val="1B1B1B"/>
                  </a:solidFill>
                  <a:latin typeface="Muli Ultra-Bold"/>
                </a:rPr>
                <a:t>STEP 3:</a:t>
              </a:r>
            </a:p>
          </p:txBody>
        </p:sp>
        <p:sp>
          <p:nvSpPr>
            <p:cNvPr name="TextBox 13" id="13"/>
            <p:cNvSpPr txBox="true"/>
            <p:nvPr/>
          </p:nvSpPr>
          <p:spPr>
            <a:xfrm rot="0">
              <a:off x="0" y="973773"/>
              <a:ext cx="7180198" cy="2201545"/>
            </a:xfrm>
            <a:prstGeom prst="rect">
              <a:avLst/>
            </a:prstGeom>
          </p:spPr>
          <p:txBody>
            <a:bodyPr anchor="t" rtlCol="false" tIns="0" lIns="0" bIns="0" rIns="0">
              <a:spAutoFit/>
            </a:bodyPr>
            <a:lstStyle/>
            <a:p>
              <a:pPr>
                <a:lnSpc>
                  <a:spcPts val="3359"/>
                </a:lnSpc>
              </a:pPr>
              <a:r>
                <a:rPr lang="en-US" sz="2400">
                  <a:solidFill>
                    <a:srgbClr val="1B1B1B"/>
                  </a:solidFill>
                  <a:latin typeface="Muli"/>
                </a:rPr>
                <a:t>Create a AWS Lambda function that processes any new incoming data and stores it in cleansed Amazon S3 buckets.</a:t>
              </a:r>
            </a:p>
          </p:txBody>
        </p:sp>
      </p:grpSp>
      <p:sp>
        <p:nvSpPr>
          <p:cNvPr name="TextBox 14" id="14"/>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z="1600" spc="128">
                <a:solidFill>
                  <a:srgbClr val="FFFFFF"/>
                </a:solidFill>
                <a:latin typeface="Muli Semi-Bold"/>
              </a:rPr>
              <a:t>YOUTUBE VIDEO DATA ANALITICS</a:t>
            </a:r>
          </a:p>
        </p:txBody>
      </p:sp>
      <p:grpSp>
        <p:nvGrpSpPr>
          <p:cNvPr name="Group 15" id="15"/>
          <p:cNvGrpSpPr/>
          <p:nvPr/>
        </p:nvGrpSpPr>
        <p:grpSpPr>
          <a:xfrm rot="0">
            <a:off x="8080460" y="2021752"/>
            <a:ext cx="5309610" cy="1962389"/>
            <a:chOff x="0" y="0"/>
            <a:chExt cx="7079480" cy="2616518"/>
          </a:xfrm>
        </p:grpSpPr>
        <p:sp>
          <p:nvSpPr>
            <p:cNvPr name="TextBox 16" id="16"/>
            <p:cNvSpPr txBox="true"/>
            <p:nvPr/>
          </p:nvSpPr>
          <p:spPr>
            <a:xfrm rot="0">
              <a:off x="0" y="-47625"/>
              <a:ext cx="7079480" cy="688552"/>
            </a:xfrm>
            <a:prstGeom prst="rect">
              <a:avLst/>
            </a:prstGeom>
          </p:spPr>
          <p:txBody>
            <a:bodyPr anchor="t" rtlCol="false" tIns="0" lIns="0" bIns="0" rIns="0">
              <a:spAutoFit/>
            </a:bodyPr>
            <a:lstStyle/>
            <a:p>
              <a:pPr>
                <a:lnSpc>
                  <a:spcPts val="4480"/>
                </a:lnSpc>
              </a:pPr>
              <a:r>
                <a:rPr lang="en-US" sz="3200">
                  <a:solidFill>
                    <a:srgbClr val="1B1B1B"/>
                  </a:solidFill>
                  <a:latin typeface="Muli Ultra-Bold"/>
                </a:rPr>
                <a:t>STEP 2:</a:t>
              </a:r>
            </a:p>
          </p:txBody>
        </p:sp>
        <p:sp>
          <p:nvSpPr>
            <p:cNvPr name="TextBox 17" id="17"/>
            <p:cNvSpPr txBox="true"/>
            <p:nvPr/>
          </p:nvSpPr>
          <p:spPr>
            <a:xfrm rot="0">
              <a:off x="0" y="973773"/>
              <a:ext cx="7079480" cy="1642745"/>
            </a:xfrm>
            <a:prstGeom prst="rect">
              <a:avLst/>
            </a:prstGeom>
          </p:spPr>
          <p:txBody>
            <a:bodyPr anchor="t" rtlCol="false" tIns="0" lIns="0" bIns="0" rIns="0">
              <a:spAutoFit/>
            </a:bodyPr>
            <a:lstStyle/>
            <a:p>
              <a:pPr>
                <a:lnSpc>
                  <a:spcPts val="3359"/>
                </a:lnSpc>
              </a:pPr>
              <a:r>
                <a:rPr lang="en-US" sz="2400">
                  <a:solidFill>
                    <a:srgbClr val="1B1B1B"/>
                  </a:solidFill>
                  <a:latin typeface="Muli"/>
                </a:rPr>
                <a:t>Create a central repository of metadata of all the data assets in our project.</a:t>
              </a:r>
            </a:p>
          </p:txBody>
        </p:sp>
      </p:grpSp>
      <p:grpSp>
        <p:nvGrpSpPr>
          <p:cNvPr name="Group 18" id="18"/>
          <p:cNvGrpSpPr/>
          <p:nvPr/>
        </p:nvGrpSpPr>
        <p:grpSpPr>
          <a:xfrm rot="0">
            <a:off x="1974832" y="7795226"/>
            <a:ext cx="6615896" cy="2381489"/>
            <a:chOff x="0" y="0"/>
            <a:chExt cx="8821195" cy="3175318"/>
          </a:xfrm>
        </p:grpSpPr>
        <p:sp>
          <p:nvSpPr>
            <p:cNvPr name="TextBox 19" id="19"/>
            <p:cNvSpPr txBox="true"/>
            <p:nvPr/>
          </p:nvSpPr>
          <p:spPr>
            <a:xfrm rot="0">
              <a:off x="0" y="-47625"/>
              <a:ext cx="8821195" cy="688552"/>
            </a:xfrm>
            <a:prstGeom prst="rect">
              <a:avLst/>
            </a:prstGeom>
          </p:spPr>
          <p:txBody>
            <a:bodyPr anchor="t" rtlCol="false" tIns="0" lIns="0" bIns="0" rIns="0">
              <a:spAutoFit/>
            </a:bodyPr>
            <a:lstStyle/>
            <a:p>
              <a:pPr>
                <a:lnSpc>
                  <a:spcPts val="4480"/>
                </a:lnSpc>
              </a:pPr>
              <a:r>
                <a:rPr lang="en-US" sz="3200">
                  <a:solidFill>
                    <a:srgbClr val="1B1B1B"/>
                  </a:solidFill>
                  <a:latin typeface="Muli Ultra-Bold"/>
                </a:rPr>
                <a:t>STEP 4:</a:t>
              </a:r>
            </a:p>
          </p:txBody>
        </p:sp>
        <p:sp>
          <p:nvSpPr>
            <p:cNvPr name="TextBox 20" id="20"/>
            <p:cNvSpPr txBox="true"/>
            <p:nvPr/>
          </p:nvSpPr>
          <p:spPr>
            <a:xfrm rot="0">
              <a:off x="0" y="973773"/>
              <a:ext cx="8821195" cy="2201545"/>
            </a:xfrm>
            <a:prstGeom prst="rect">
              <a:avLst/>
            </a:prstGeom>
          </p:spPr>
          <p:txBody>
            <a:bodyPr anchor="t" rtlCol="false" tIns="0" lIns="0" bIns="0" rIns="0">
              <a:spAutoFit/>
            </a:bodyPr>
            <a:lstStyle/>
            <a:p>
              <a:pPr>
                <a:lnSpc>
                  <a:spcPts val="3359"/>
                </a:lnSpc>
              </a:pPr>
              <a:r>
                <a:rPr lang="en-US" sz="2400">
                  <a:solidFill>
                    <a:srgbClr val="1B1B1B"/>
                  </a:solidFill>
                  <a:latin typeface="Muli"/>
                </a:rPr>
                <a:t>Create a dashboard to visualize and answer questions according to business requirements and perform data analytics using AWS Athena.</a:t>
              </a:r>
            </a:p>
          </p:txBody>
        </p:sp>
      </p:grpSp>
      <p:sp>
        <p:nvSpPr>
          <p:cNvPr name="TextBox 21" id="21"/>
          <p:cNvSpPr txBox="true"/>
          <p:nvPr/>
        </p:nvSpPr>
        <p:spPr>
          <a:xfrm rot="0">
            <a:off x="1028700" y="358134"/>
            <a:ext cx="11642025" cy="1264931"/>
          </a:xfrm>
          <a:prstGeom prst="rect">
            <a:avLst/>
          </a:prstGeom>
        </p:spPr>
        <p:txBody>
          <a:bodyPr anchor="t" rtlCol="false" tIns="0" lIns="0" bIns="0" rIns="0">
            <a:spAutoFit/>
          </a:bodyPr>
          <a:lstStyle/>
          <a:p>
            <a:pPr>
              <a:lnSpc>
                <a:spcPts val="7800"/>
              </a:lnSpc>
            </a:pPr>
            <a:r>
              <a:rPr lang="en-US" sz="7800">
                <a:solidFill>
                  <a:srgbClr val="FFFFFF"/>
                </a:solidFill>
                <a:latin typeface="Agrandir Wide Heavy"/>
              </a:rPr>
              <a:t>IMPLEMENTATION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46449"/>
        </a:solidFill>
      </p:bgPr>
    </p:bg>
    <p:spTree>
      <p:nvGrpSpPr>
        <p:cNvPr id="1" name=""/>
        <p:cNvGrpSpPr/>
        <p:nvPr/>
      </p:nvGrpSpPr>
      <p:grpSpPr>
        <a:xfrm>
          <a:off x="0" y="0"/>
          <a:ext cx="0" cy="0"/>
          <a:chOff x="0" y="0"/>
          <a:chExt cx="0" cy="0"/>
        </a:xfrm>
      </p:grpSpPr>
      <p:sp>
        <p:nvSpPr>
          <p:cNvPr name="Freeform 2" id="2"/>
          <p:cNvSpPr/>
          <p:nvPr/>
        </p:nvSpPr>
        <p:spPr>
          <a:xfrm flipH="false" flipV="false" rot="0">
            <a:off x="499273" y="531426"/>
            <a:ext cx="3063297" cy="2244561"/>
          </a:xfrm>
          <a:custGeom>
            <a:avLst/>
            <a:gdLst/>
            <a:ahLst/>
            <a:cxnLst/>
            <a:rect r="r" b="b" t="t" l="l"/>
            <a:pathLst>
              <a:path h="2244561" w="3063297">
                <a:moveTo>
                  <a:pt x="0" y="0"/>
                </a:moveTo>
                <a:lnTo>
                  <a:pt x="3063297" y="0"/>
                </a:lnTo>
                <a:lnTo>
                  <a:pt x="3063297" y="2244562"/>
                </a:lnTo>
                <a:lnTo>
                  <a:pt x="0" y="22445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87929" y="3644900"/>
            <a:ext cx="16226518" cy="3498850"/>
          </a:xfrm>
          <a:prstGeom prst="rect">
            <a:avLst/>
          </a:prstGeom>
        </p:spPr>
        <p:txBody>
          <a:bodyPr anchor="t" rtlCol="false" tIns="0" lIns="0" bIns="0" rIns="0">
            <a:spAutoFit/>
          </a:bodyPr>
          <a:lstStyle/>
          <a:p>
            <a:pPr algn="ctr">
              <a:lnSpc>
                <a:spcPts val="5599"/>
              </a:lnSpc>
            </a:pPr>
            <a:r>
              <a:rPr lang="en-US" sz="3999">
                <a:solidFill>
                  <a:srgbClr val="FFFFFF"/>
                </a:solidFill>
                <a:latin typeface="Muli Bold"/>
              </a:rPr>
              <a:t>Purpose</a:t>
            </a:r>
            <a:r>
              <a:rPr lang="en-US" sz="3999">
                <a:solidFill>
                  <a:srgbClr val="000000"/>
                </a:solidFill>
                <a:latin typeface="Muli Bold"/>
              </a:rPr>
              <a:t>: </a:t>
            </a:r>
            <a:r>
              <a:rPr lang="en-US" sz="3999">
                <a:solidFill>
                  <a:srgbClr val="000000"/>
                </a:solidFill>
                <a:latin typeface="Muli"/>
              </a:rPr>
              <a:t>Showcase detailed analytics through an intuitive dashboard.</a:t>
            </a:r>
          </a:p>
          <a:p>
            <a:pPr algn="ctr">
              <a:lnSpc>
                <a:spcPts val="5599"/>
              </a:lnSpc>
            </a:pPr>
            <a:r>
              <a:rPr lang="en-US" sz="3999">
                <a:solidFill>
                  <a:srgbClr val="FFFFFF"/>
                </a:solidFill>
                <a:latin typeface="Muli Bold"/>
              </a:rPr>
              <a:t>Main Tool</a:t>
            </a:r>
            <a:r>
              <a:rPr lang="en-US" sz="3999">
                <a:solidFill>
                  <a:srgbClr val="000000"/>
                </a:solidFill>
                <a:latin typeface="Muli Bold"/>
              </a:rPr>
              <a:t>: </a:t>
            </a:r>
            <a:r>
              <a:rPr lang="en-US" sz="3999">
                <a:solidFill>
                  <a:srgbClr val="000000"/>
                </a:solidFill>
                <a:latin typeface="Muli"/>
              </a:rPr>
              <a:t>Utilizes Amazon QuickSight for clear, accessible insights.</a:t>
            </a:r>
          </a:p>
          <a:p>
            <a:pPr algn="ctr">
              <a:lnSpc>
                <a:spcPts val="5599"/>
              </a:lnSpc>
            </a:pPr>
            <a:r>
              <a:rPr lang="en-US" sz="3999">
                <a:solidFill>
                  <a:srgbClr val="FFFFFF"/>
                </a:solidFill>
                <a:latin typeface="Muli Bold"/>
              </a:rPr>
              <a:t>Flexibility</a:t>
            </a:r>
            <a:r>
              <a:rPr lang="en-US" sz="3999">
                <a:solidFill>
                  <a:srgbClr val="000000"/>
                </a:solidFill>
                <a:latin typeface="Muli Bold"/>
              </a:rPr>
              <a:t>: </a:t>
            </a:r>
            <a:r>
              <a:rPr lang="en-US" sz="3999">
                <a:solidFill>
                  <a:srgbClr val="000000"/>
                </a:solidFill>
                <a:latin typeface="Muli"/>
              </a:rPr>
              <a:t>Designed for easy integration with various BI tools for expanded analysis.</a:t>
            </a:r>
          </a:p>
        </p:txBody>
      </p:sp>
      <p:sp>
        <p:nvSpPr>
          <p:cNvPr name="TextBox 4" id="4"/>
          <p:cNvSpPr txBox="true"/>
          <p:nvPr/>
        </p:nvSpPr>
        <p:spPr>
          <a:xfrm rot="0">
            <a:off x="3936546" y="755463"/>
            <a:ext cx="14540347" cy="1197623"/>
          </a:xfrm>
          <a:prstGeom prst="rect">
            <a:avLst/>
          </a:prstGeom>
        </p:spPr>
        <p:txBody>
          <a:bodyPr anchor="t" rtlCol="false" tIns="0" lIns="0" bIns="0" rIns="0">
            <a:spAutoFit/>
          </a:bodyPr>
          <a:lstStyle/>
          <a:p>
            <a:pPr>
              <a:lnSpc>
                <a:spcPts val="7400"/>
              </a:lnSpc>
            </a:pPr>
            <a:r>
              <a:rPr lang="en-US" sz="7400">
                <a:solidFill>
                  <a:srgbClr val="FFFFFF"/>
                </a:solidFill>
                <a:latin typeface="Agrandir Wide Heavy"/>
              </a:rPr>
              <a:t>EXPECTED OUTCOME</a:t>
            </a:r>
          </a:p>
        </p:txBody>
      </p:sp>
      <p:sp>
        <p:nvSpPr>
          <p:cNvPr name="TextBox 5" id="5"/>
          <p:cNvSpPr txBox="true"/>
          <p:nvPr/>
        </p:nvSpPr>
        <p:spPr>
          <a:xfrm rot="5400000">
            <a:off x="14747152" y="3593782"/>
            <a:ext cx="6493255" cy="254635"/>
          </a:xfrm>
          <a:prstGeom prst="rect">
            <a:avLst/>
          </a:prstGeom>
        </p:spPr>
        <p:txBody>
          <a:bodyPr anchor="t" rtlCol="false" tIns="0" lIns="0" bIns="0" rIns="0">
            <a:spAutoFit/>
          </a:bodyPr>
          <a:lstStyle/>
          <a:p>
            <a:pPr>
              <a:lnSpc>
                <a:spcPts val="2240"/>
              </a:lnSpc>
            </a:pPr>
            <a:r>
              <a:rPr lang="en-US" sz="1600" spc="128">
                <a:solidFill>
                  <a:srgbClr val="FFFFFF"/>
                </a:solidFill>
                <a:latin typeface="Muli Semi-Bold"/>
              </a:rPr>
              <a:t>YOUTUBE VIDEO DATA ANALITICS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5988B"/>
        </a:solidFill>
      </p:bgPr>
    </p:bg>
    <p:spTree>
      <p:nvGrpSpPr>
        <p:cNvPr id="1" name=""/>
        <p:cNvGrpSpPr/>
        <p:nvPr/>
      </p:nvGrpSpPr>
      <p:grpSpPr>
        <a:xfrm>
          <a:off x="0" y="0"/>
          <a:ext cx="0" cy="0"/>
          <a:chOff x="0" y="0"/>
          <a:chExt cx="0" cy="0"/>
        </a:xfrm>
      </p:grpSpPr>
      <p:sp>
        <p:nvSpPr>
          <p:cNvPr name="AutoShape 2" id="2"/>
          <p:cNvSpPr/>
          <p:nvPr/>
        </p:nvSpPr>
        <p:spPr>
          <a:xfrm rot="0">
            <a:off x="17173575" y="0"/>
            <a:ext cx="9525" cy="10493903"/>
          </a:xfrm>
          <a:prstGeom prst="rect">
            <a:avLst/>
          </a:prstGeom>
          <a:solidFill>
            <a:srgbClr val="FFFFFF"/>
          </a:solidFill>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47980" y="1191490"/>
            <a:ext cx="13870755" cy="8681017"/>
          </a:xfrm>
          <a:prstGeom prst="rect">
            <a:avLst/>
          </a:prstGeom>
        </p:spPr>
      </p:pic>
      <p:sp>
        <p:nvSpPr>
          <p:cNvPr name="TextBox 4" id="4"/>
          <p:cNvSpPr txBox="true"/>
          <p:nvPr/>
        </p:nvSpPr>
        <p:spPr>
          <a:xfrm rot="0">
            <a:off x="4854454" y="147586"/>
            <a:ext cx="14540347" cy="1197623"/>
          </a:xfrm>
          <a:prstGeom prst="rect">
            <a:avLst/>
          </a:prstGeom>
        </p:spPr>
        <p:txBody>
          <a:bodyPr anchor="t" rtlCol="false" tIns="0" lIns="0" bIns="0" rIns="0">
            <a:spAutoFit/>
          </a:bodyPr>
          <a:lstStyle/>
          <a:p>
            <a:pPr>
              <a:lnSpc>
                <a:spcPts val="7400"/>
              </a:lnSpc>
            </a:pPr>
            <a:r>
              <a:rPr lang="en-US" sz="7400">
                <a:solidFill>
                  <a:srgbClr val="FFFFFF"/>
                </a:solidFill>
                <a:latin typeface="Agrandir Wide Heavy"/>
              </a:rPr>
              <a:t>OVERVIEW</a:t>
            </a:r>
          </a:p>
        </p:txBody>
      </p:sp>
      <p:sp>
        <p:nvSpPr>
          <p:cNvPr name="TextBox 5" id="5"/>
          <p:cNvSpPr txBox="true"/>
          <p:nvPr/>
        </p:nvSpPr>
        <p:spPr>
          <a:xfrm rot="5400000">
            <a:off x="14411373" y="4148010"/>
            <a:ext cx="6493255" cy="254635"/>
          </a:xfrm>
          <a:prstGeom prst="rect">
            <a:avLst/>
          </a:prstGeom>
        </p:spPr>
        <p:txBody>
          <a:bodyPr anchor="t" rtlCol="false" tIns="0" lIns="0" bIns="0" rIns="0">
            <a:spAutoFit/>
          </a:bodyPr>
          <a:lstStyle/>
          <a:p>
            <a:pPr>
              <a:lnSpc>
                <a:spcPts val="2240"/>
              </a:lnSpc>
            </a:pPr>
            <a:r>
              <a:rPr lang="en-US" sz="1600" spc="128">
                <a:solidFill>
                  <a:srgbClr val="FFFFFF"/>
                </a:solidFill>
                <a:latin typeface="Muli Semi-Bold"/>
              </a:rPr>
              <a:t>YOUTUBE VIDEO DATA ANALITICS</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DAF_ynbWzTM</dc:identifier>
  <dcterms:modified xsi:type="dcterms:W3CDTF">2011-08-01T06:04:30Z</dcterms:modified>
  <cp:revision>1</cp:revision>
  <dc:title>Youtube video data analytics</dc:title>
</cp:coreProperties>
</file>